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82" r:id="rId5"/>
    <p:sldId id="296" r:id="rId6"/>
    <p:sldId id="283" r:id="rId7"/>
    <p:sldId id="293" r:id="rId8"/>
    <p:sldId id="295" r:id="rId9"/>
    <p:sldId id="300" r:id="rId10"/>
    <p:sldId id="298" r:id="rId11"/>
    <p:sldId id="301" r:id="rId12"/>
    <p:sldId id="284" r:id="rId13"/>
    <p:sldId id="302" r:id="rId14"/>
    <p:sldId id="285" r:id="rId15"/>
    <p:sldId id="286" r:id="rId16"/>
    <p:sldId id="304" r:id="rId17"/>
    <p:sldId id="305" r:id="rId18"/>
    <p:sldId id="290" r:id="rId19"/>
    <p:sldId id="291"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8853"/>
    <a:srgbClr val="FF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70" d="100"/>
          <a:sy n="70" d="100"/>
        </p:scale>
        <p:origin x="4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39757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348942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1292506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65236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94120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84870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16127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幻灯片编号占位符 8"/>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43209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579139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幻灯片编号占位符 3"/>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59340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170638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732513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90879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382710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09600" y="274639"/>
            <a:ext cx="80264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85654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47918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987077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296225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60331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幻灯片编号占位符 8"/>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45283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18188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幻灯片编号占位符 3"/>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55880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3672041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233292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2820307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938806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609600" y="274639"/>
            <a:ext cx="80264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C19CDDB7-112C-0C46-BD46-69026A68D582}" type="datetimeFigureOut">
              <a:rPr kumimoji="1" lang="zh-CN" altLang="en-US" smtClean="0">
                <a:solidFill>
                  <a:prstClr val="black">
                    <a:tint val="75000"/>
                  </a:prstClr>
                </a:solidFill>
              </a:rPr>
              <a:pPr/>
              <a:t>2017/9/29</a:t>
            </a:fld>
            <a:endParaRPr kumimoji="1"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A561A532-046F-1447-88F4-AD6505E173C6}"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40040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69075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305619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18240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57232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225753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B4714415-3F98-458A-B27C-50F16DFEDF0E}" type="datetimeFigureOut">
              <a:rPr lang="ko-KR" altLang="en-US" smtClean="0"/>
              <a:t>2017-09-29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7293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14415-3F98-458A-B27C-50F16DFEDF0E}" type="datetimeFigureOut">
              <a:rPr lang="ko-KR" altLang="en-US" smtClean="0"/>
              <a:t>2017-09-29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84BC2-E952-4B78-A6AF-314A3A3988F0}" type="slidenum">
              <a:rPr lang="ko-KR" altLang="en-US" smtClean="0"/>
              <a:t>‹#›</a:t>
            </a:fld>
            <a:endParaRPr lang="ko-KR" altLang="en-US"/>
          </a:p>
        </p:txBody>
      </p:sp>
    </p:spTree>
    <p:extLst>
      <p:ext uri="{BB962C8B-B14F-4D97-AF65-F5344CB8AC3E}">
        <p14:creationId xmlns:p14="http://schemas.microsoft.com/office/powerpoint/2010/main" val="73298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latinLnBrk="0"/>
            <a:fld id="{C19CDDB7-112C-0C46-BD46-69026A68D582}" type="datetimeFigureOut">
              <a:rPr kumimoji="1" lang="zh-CN" altLang="en-US" smtClean="0">
                <a:solidFill>
                  <a:prstClr val="black">
                    <a:tint val="75000"/>
                  </a:prstClr>
                </a:solidFill>
              </a:rPr>
              <a:pPr defTabSz="457200" latinLnBrk="0"/>
              <a:t>2017/9/29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latinLnBrk="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latinLnBrk="0"/>
            <a:fld id="{A561A532-046F-1447-88F4-AD6505E173C6}" type="slidenum">
              <a:rPr kumimoji="1" lang="zh-CN" altLang="en-US" smtClean="0">
                <a:solidFill>
                  <a:prstClr val="black">
                    <a:tint val="75000"/>
                  </a:prstClr>
                </a:solidFill>
              </a:rPr>
              <a:pPr defTabSz="457200" latinLnBrk="0"/>
              <a:t>‹#›</a:t>
            </a:fld>
            <a:endParaRPr kumimoji="1" lang="zh-CN" altLang="en-US">
              <a:solidFill>
                <a:prstClr val="black">
                  <a:tint val="75000"/>
                </a:prstClr>
              </a:solidFill>
            </a:endParaRPr>
          </a:p>
        </p:txBody>
      </p:sp>
    </p:spTree>
    <p:extLst>
      <p:ext uri="{BB962C8B-B14F-4D97-AF65-F5344CB8AC3E}">
        <p14:creationId xmlns:p14="http://schemas.microsoft.com/office/powerpoint/2010/main" val="2892572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latinLnBrk="0"/>
            <a:fld id="{C19CDDB7-112C-0C46-BD46-69026A68D582}" type="datetimeFigureOut">
              <a:rPr kumimoji="1" lang="zh-CN" altLang="en-US" smtClean="0">
                <a:solidFill>
                  <a:prstClr val="black">
                    <a:tint val="75000"/>
                  </a:prstClr>
                </a:solidFill>
              </a:rPr>
              <a:pPr defTabSz="457200" latinLnBrk="0"/>
              <a:t>2017/9/29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latinLnBrk="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latinLnBrk="0"/>
            <a:fld id="{A561A532-046F-1447-88F4-AD6505E173C6}" type="slidenum">
              <a:rPr kumimoji="1" lang="zh-CN" altLang="en-US" smtClean="0">
                <a:solidFill>
                  <a:prstClr val="black">
                    <a:tint val="75000"/>
                  </a:prstClr>
                </a:solidFill>
              </a:rPr>
              <a:pPr defTabSz="457200" latinLnBrk="0"/>
              <a:t>‹#›</a:t>
            </a:fld>
            <a:endParaRPr kumimoji="1" lang="zh-CN" altLang="en-US">
              <a:solidFill>
                <a:prstClr val="black">
                  <a:tint val="75000"/>
                </a:prstClr>
              </a:solidFill>
            </a:endParaRPr>
          </a:p>
        </p:txBody>
      </p:sp>
    </p:spTree>
    <p:extLst>
      <p:ext uri="{BB962C8B-B14F-4D97-AF65-F5344CB8AC3E}">
        <p14:creationId xmlns:p14="http://schemas.microsoft.com/office/powerpoint/2010/main" val="1033596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gif"/><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55964" y="1812254"/>
            <a:ext cx="10280072" cy="923330"/>
          </a:xfrm>
          <a:prstGeom prst="rect">
            <a:avLst/>
          </a:prstGeom>
        </p:spPr>
        <p:txBody>
          <a:bodyPr wrap="square">
            <a:spAutoFit/>
          </a:bodyPr>
          <a:lstStyle/>
          <a:p>
            <a:r>
              <a:rPr lang="zh-CN" altLang="en-US" sz="5400" b="1" dirty="0" smtClean="0">
                <a:latin typeface="Baskerville Old Face" panose="02020602080505020303" pitchFamily="18" charset="0"/>
              </a:rPr>
              <a:t>第一周小组汇报：</a:t>
            </a:r>
            <a:r>
              <a:rPr lang="en-US" altLang="zh-CN" sz="5400" b="1" dirty="0" smtClean="0">
                <a:latin typeface="Baskerville Old Face" panose="02020602080505020303" pitchFamily="18" charset="0"/>
              </a:rPr>
              <a:t>AR</a:t>
            </a:r>
            <a:r>
              <a:rPr lang="zh-CN" altLang="en-US" sz="5400" b="1" dirty="0" smtClean="0">
                <a:latin typeface="Baskerville Old Face" panose="02020602080505020303" pitchFamily="18" charset="0"/>
              </a:rPr>
              <a:t>（增强现实）</a:t>
            </a:r>
            <a:endParaRPr lang="en-US" altLang="zh-CN" sz="5400" b="1" dirty="0">
              <a:latin typeface="Baskerville Old Face" panose="02020602080505020303" pitchFamily="18" charset="0"/>
            </a:endParaRPr>
          </a:p>
        </p:txBody>
      </p:sp>
      <p:sp>
        <p:nvSpPr>
          <p:cNvPr id="14" name="矩形 13"/>
          <p:cNvSpPr/>
          <p:nvPr/>
        </p:nvSpPr>
        <p:spPr>
          <a:xfrm>
            <a:off x="2309091" y="3645729"/>
            <a:ext cx="7573818" cy="523220"/>
          </a:xfrm>
          <a:prstGeom prst="rect">
            <a:avLst/>
          </a:prstGeom>
        </p:spPr>
        <p:txBody>
          <a:bodyPr wrap="square">
            <a:spAutoFit/>
          </a:bodyPr>
          <a:lstStyle/>
          <a:p>
            <a:r>
              <a:rPr lang="zh-CN" altLang="en-US" sz="2800" b="1" dirty="0" smtClean="0">
                <a:latin typeface="Baskerville Old Face" panose="02020602080505020303" pitchFamily="18" charset="0"/>
              </a:rPr>
              <a:t>第五组：孙羽茜 李瑞琪 支良 谭淞耀 姜春晓</a:t>
            </a:r>
            <a:endParaRPr lang="en-US" altLang="zh-CN" sz="2800" b="1" dirty="0">
              <a:latin typeface="Baskerville Old Face" panose="02020602080505020303" pitchFamily="18" charset="0"/>
            </a:endParaRPr>
          </a:p>
        </p:txBody>
      </p:sp>
    </p:spTree>
    <p:extLst>
      <p:ext uri="{BB962C8B-B14F-4D97-AF65-F5344CB8AC3E}">
        <p14:creationId xmlns:p14="http://schemas.microsoft.com/office/powerpoint/2010/main" val="3654470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54023"/>
            <a:ext cx="3922568" cy="393506"/>
          </a:xfrm>
          <a:prstGeom prst="rect">
            <a:avLst/>
          </a:prstGeom>
          <a:noFill/>
          <a:ln>
            <a:noFill/>
          </a:ln>
        </p:spPr>
        <p:txBody>
          <a:bodyPr wrap="square">
            <a:spAutoFit/>
          </a:bodyPr>
          <a:lstStyle/>
          <a:p>
            <a:pPr>
              <a:lnSpc>
                <a:spcPct val="80000"/>
              </a:lnSpc>
            </a:pPr>
            <a:r>
              <a:rPr lang="en-US" altLang="zh-CN" sz="2400" b="1" spc="-104" dirty="0">
                <a:latin typeface="Arial"/>
                <a:cs typeface="Arial"/>
              </a:rPr>
              <a:t>AR</a:t>
            </a:r>
            <a:r>
              <a:rPr lang="zh-CN" altLang="en-US" sz="2400" b="1" spc="-104" dirty="0">
                <a:latin typeface="Arial"/>
                <a:cs typeface="Arial"/>
              </a:rPr>
              <a:t>技术的主要特点</a:t>
            </a:r>
            <a:endParaRPr lang="ko-KR" altLang="en-US" sz="2400" b="1" spc="-104" dirty="0">
              <a:latin typeface="Arial"/>
              <a:cs typeface="Arial"/>
            </a:endParaRPr>
          </a:p>
        </p:txBody>
      </p:sp>
      <p:cxnSp>
        <p:nvCxnSpPr>
          <p:cNvPr id="17" name="직선 연결선 16"/>
          <p:cNvCxnSpPr/>
          <p:nvPr/>
        </p:nvCxnSpPr>
        <p:spPr>
          <a:xfrm>
            <a:off x="487136" y="254434"/>
            <a:ext cx="0" cy="3551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825365" y="1848295"/>
            <a:ext cx="6577846" cy="2739211"/>
          </a:xfrm>
          <a:prstGeom prst="rect">
            <a:avLst/>
          </a:prstGeom>
        </p:spPr>
        <p:txBody>
          <a:bodyPr wrap="square">
            <a:spAutoFit/>
          </a:bodyPr>
          <a:lstStyle/>
          <a:p>
            <a:r>
              <a:rPr lang="en-US" altLang="zh-CN" sz="3200" b="1" dirty="0"/>
              <a:t>AR</a:t>
            </a:r>
            <a:r>
              <a:rPr lang="zh-CN" altLang="zh-CN" sz="3200" b="1" dirty="0"/>
              <a:t>系统具有三个突出的特点</a:t>
            </a:r>
            <a:r>
              <a:rPr lang="zh-CN" altLang="zh-CN" sz="3200" b="1" dirty="0" smtClean="0"/>
              <a:t>：</a:t>
            </a:r>
            <a:endParaRPr lang="en-US" altLang="zh-CN" sz="3200" b="1" dirty="0" smtClean="0"/>
          </a:p>
          <a:p>
            <a:endParaRPr lang="zh-CN" altLang="zh-CN" sz="3200" b="1" dirty="0"/>
          </a:p>
          <a:p>
            <a:pPr>
              <a:lnSpc>
                <a:spcPct val="150000"/>
              </a:lnSpc>
            </a:pPr>
            <a:r>
              <a:rPr lang="en-US" altLang="zh-CN" sz="2400" dirty="0" smtClean="0"/>
              <a:t>1.</a:t>
            </a:r>
            <a:r>
              <a:rPr lang="zh-CN" altLang="zh-CN" sz="2400" dirty="0" smtClean="0"/>
              <a:t>真实</a:t>
            </a:r>
            <a:r>
              <a:rPr lang="zh-CN" altLang="zh-CN" sz="2400" dirty="0"/>
              <a:t>世界和虚拟的信息集成</a:t>
            </a:r>
          </a:p>
          <a:p>
            <a:pPr>
              <a:lnSpc>
                <a:spcPct val="150000"/>
              </a:lnSpc>
            </a:pPr>
            <a:r>
              <a:rPr lang="en-US" altLang="zh-CN" sz="2400" dirty="0" smtClean="0"/>
              <a:t>2.</a:t>
            </a:r>
            <a:r>
              <a:rPr lang="zh-CN" altLang="zh-CN" sz="2400" dirty="0" smtClean="0"/>
              <a:t>具有</a:t>
            </a:r>
            <a:r>
              <a:rPr lang="zh-CN" altLang="zh-CN" sz="2400" dirty="0"/>
              <a:t>实时交互性</a:t>
            </a:r>
          </a:p>
          <a:p>
            <a:pPr>
              <a:lnSpc>
                <a:spcPct val="150000"/>
              </a:lnSpc>
            </a:pPr>
            <a:r>
              <a:rPr lang="en-US" altLang="zh-CN" sz="2400" dirty="0" smtClean="0"/>
              <a:t>3.</a:t>
            </a:r>
            <a:r>
              <a:rPr lang="zh-CN" altLang="zh-CN" sz="2400" dirty="0" smtClean="0"/>
              <a:t>在</a:t>
            </a:r>
            <a:r>
              <a:rPr lang="zh-CN" altLang="zh-CN" sz="2400" dirty="0"/>
              <a:t>三维尺度空间中增添定位虚拟</a:t>
            </a:r>
            <a:r>
              <a:rPr lang="zh-CN" altLang="zh-CN" sz="2400" dirty="0" smtClean="0"/>
              <a:t>物体</a:t>
            </a:r>
            <a:endParaRPr lang="en-US" altLang="zh-CN" sz="3200" dirty="0">
              <a:latin typeface="Baskerville Old Face" panose="02020602080505020303" pitchFamily="18" charset="0"/>
            </a:endParaRPr>
          </a:p>
        </p:txBody>
      </p:sp>
    </p:spTree>
    <p:extLst>
      <p:ext uri="{BB962C8B-B14F-4D97-AF65-F5344CB8AC3E}">
        <p14:creationId xmlns:p14="http://schemas.microsoft.com/office/powerpoint/2010/main" val="1166384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320736" y="847306"/>
            <a:ext cx="9868472" cy="3731775"/>
          </a:xfrm>
          <a:prstGeom prst="rect">
            <a:avLst/>
          </a:prstGeom>
        </p:spPr>
      </p:pic>
      <p:sp>
        <p:nvSpPr>
          <p:cNvPr id="5" name="文本框 4"/>
          <p:cNvSpPr txBox="1"/>
          <p:nvPr/>
        </p:nvSpPr>
        <p:spPr>
          <a:xfrm>
            <a:off x="731520" y="5001884"/>
            <a:ext cx="10341293" cy="369332"/>
          </a:xfrm>
          <a:prstGeom prst="rect">
            <a:avLst/>
          </a:prstGeom>
          <a:noFill/>
        </p:spPr>
        <p:txBody>
          <a:bodyPr wrap="none" rtlCol="0">
            <a:spAutoFit/>
          </a:bodyPr>
          <a:lstStyle/>
          <a:p>
            <a:r>
              <a:rPr lang="zh-CN" altLang="en-US" dirty="0"/>
              <a:t>从真实世界出发，经过数字成像，然后系统通过影像数据和传感器数据一起对三维世界进行感知理解</a:t>
            </a:r>
          </a:p>
        </p:txBody>
      </p:sp>
      <p:sp>
        <p:nvSpPr>
          <p:cNvPr id="6" name="矩形 5"/>
          <p:cNvSpPr/>
          <p:nvPr/>
        </p:nvSpPr>
        <p:spPr>
          <a:xfrm>
            <a:off x="731520" y="5371216"/>
            <a:ext cx="10186416" cy="646331"/>
          </a:xfrm>
          <a:prstGeom prst="rect">
            <a:avLst/>
          </a:prstGeom>
        </p:spPr>
        <p:txBody>
          <a:bodyPr wrap="square">
            <a:spAutoFit/>
          </a:bodyPr>
          <a:lstStyle/>
          <a:p>
            <a:r>
              <a:rPr lang="zh-CN" altLang="en-US" dirty="0" smtClean="0"/>
              <a:t>一旦系统知道了要增强的内容和位置以后，就可以进行虚实结合，这个一般是通过渲染模块来完成。最后，合成的视频被传递到用户的视觉系统中，就达到了增强现实的效果。</a:t>
            </a:r>
            <a:endParaRPr lang="zh-CN" altLang="en-US" dirty="0"/>
          </a:p>
        </p:txBody>
      </p:sp>
    </p:spTree>
    <p:extLst>
      <p:ext uri="{BB962C8B-B14F-4D97-AF65-F5344CB8AC3E}">
        <p14:creationId xmlns:p14="http://schemas.microsoft.com/office/powerpoint/2010/main" val="354624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54023"/>
            <a:ext cx="3922568" cy="393506"/>
          </a:xfrm>
          <a:prstGeom prst="rect">
            <a:avLst/>
          </a:prstGeom>
          <a:noFill/>
          <a:ln>
            <a:noFill/>
          </a:ln>
        </p:spPr>
        <p:txBody>
          <a:bodyPr wrap="square">
            <a:spAutoFit/>
          </a:bodyPr>
          <a:lstStyle/>
          <a:p>
            <a:pPr>
              <a:lnSpc>
                <a:spcPct val="80000"/>
              </a:lnSpc>
            </a:pPr>
            <a:r>
              <a:rPr lang="en-US" altLang="zh-CN" sz="2400" b="1" spc="-104" dirty="0">
                <a:latin typeface="Arial"/>
                <a:cs typeface="Arial"/>
              </a:rPr>
              <a:t>AR</a:t>
            </a:r>
            <a:r>
              <a:rPr lang="zh-CN" altLang="en-US" sz="2400" b="1" spc="-104" dirty="0">
                <a:latin typeface="Arial"/>
                <a:cs typeface="Arial"/>
              </a:rPr>
              <a:t>、</a:t>
            </a:r>
            <a:r>
              <a:rPr lang="en-US" altLang="zh-CN" sz="2400" b="1" spc="-104" dirty="0">
                <a:latin typeface="Arial"/>
                <a:cs typeface="Arial"/>
              </a:rPr>
              <a:t>VR</a:t>
            </a:r>
            <a:r>
              <a:rPr lang="zh-CN" altLang="en-US" sz="2400" b="1" spc="-104" dirty="0">
                <a:latin typeface="Arial"/>
                <a:cs typeface="Arial"/>
              </a:rPr>
              <a:t>与</a:t>
            </a:r>
            <a:r>
              <a:rPr lang="en-US" altLang="zh-CN" sz="2400" b="1" spc="-104" dirty="0">
                <a:latin typeface="Arial"/>
                <a:cs typeface="Arial"/>
              </a:rPr>
              <a:t>MR</a:t>
            </a:r>
            <a:endParaRPr lang="ko-KR" altLang="en-US" sz="2400" b="1" spc="-104" dirty="0">
              <a:latin typeface="Arial"/>
              <a:cs typeface="Arial"/>
            </a:endParaRPr>
          </a:p>
        </p:txBody>
      </p:sp>
      <p:cxnSp>
        <p:nvCxnSpPr>
          <p:cNvPr id="17" name="직선 연결선 16"/>
          <p:cNvCxnSpPr/>
          <p:nvPr/>
        </p:nvCxnSpPr>
        <p:spPr>
          <a:xfrm>
            <a:off x="487136" y="254434"/>
            <a:ext cx="0" cy="3551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68677" y="766717"/>
            <a:ext cx="6577846" cy="1015663"/>
          </a:xfrm>
          <a:prstGeom prst="rect">
            <a:avLst/>
          </a:prstGeom>
        </p:spPr>
        <p:txBody>
          <a:bodyPr wrap="square">
            <a:spAutoFit/>
          </a:bodyPr>
          <a:lstStyle/>
          <a:p>
            <a:r>
              <a:rPr lang="en-US" altLang="zh-CN" sz="2000" dirty="0" smtClean="0"/>
              <a:t>AR</a:t>
            </a:r>
            <a:r>
              <a:rPr lang="zh-CN" altLang="en-US" sz="2000" dirty="0"/>
              <a:t>，即</a:t>
            </a:r>
            <a:r>
              <a:rPr lang="en-US" altLang="zh-CN" sz="2000" dirty="0"/>
              <a:t>Augmented Reality</a:t>
            </a:r>
            <a:r>
              <a:rPr lang="zh-CN" altLang="en-US" sz="2000" dirty="0"/>
              <a:t>，增强现实。</a:t>
            </a:r>
          </a:p>
          <a:p>
            <a:r>
              <a:rPr lang="en-US" altLang="zh-CN" sz="2000" dirty="0"/>
              <a:t>VR</a:t>
            </a:r>
            <a:r>
              <a:rPr lang="zh-CN" altLang="en-US" sz="2000" dirty="0"/>
              <a:t>，</a:t>
            </a:r>
            <a:r>
              <a:rPr lang="zh-CN" altLang="en-US" sz="2000" dirty="0" smtClean="0"/>
              <a:t>即</a:t>
            </a:r>
            <a:r>
              <a:rPr lang="en-US" altLang="zh-CN" sz="2000" dirty="0" smtClean="0"/>
              <a:t>Virtual Reality</a:t>
            </a:r>
            <a:r>
              <a:rPr lang="zh-CN" altLang="en-US" sz="2000" dirty="0" smtClean="0"/>
              <a:t>，</a:t>
            </a:r>
            <a:r>
              <a:rPr lang="zh-CN" altLang="en-US" sz="2000" dirty="0"/>
              <a:t>虚拟现实。</a:t>
            </a:r>
          </a:p>
          <a:p>
            <a:r>
              <a:rPr lang="en-US" altLang="zh-CN" sz="2000" dirty="0"/>
              <a:t>MR</a:t>
            </a:r>
            <a:r>
              <a:rPr lang="zh-CN" altLang="en-US" sz="2000" dirty="0"/>
              <a:t>，即</a:t>
            </a:r>
            <a:r>
              <a:rPr lang="en-US" altLang="zh-CN" sz="2000" dirty="0"/>
              <a:t>Mixed Reality</a:t>
            </a:r>
            <a:r>
              <a:rPr lang="zh-CN" altLang="en-US" sz="2000" dirty="0"/>
              <a:t>，混合现实。</a:t>
            </a:r>
          </a:p>
        </p:txBody>
      </p:sp>
      <p:sp>
        <p:nvSpPr>
          <p:cNvPr id="8" name="矩形 7"/>
          <p:cNvSpPr/>
          <p:nvPr/>
        </p:nvSpPr>
        <p:spPr>
          <a:xfrm>
            <a:off x="368677" y="5033039"/>
            <a:ext cx="11523081" cy="867802"/>
          </a:xfrm>
          <a:prstGeom prst="rect">
            <a:avLst/>
          </a:prstGeom>
        </p:spPr>
        <p:txBody>
          <a:bodyPr wrap="square">
            <a:spAutoFit/>
          </a:bodyPr>
          <a:lstStyle/>
          <a:p>
            <a:pPr>
              <a:lnSpc>
                <a:spcPct val="150000"/>
              </a:lnSpc>
            </a:pPr>
            <a:r>
              <a:rPr lang="en-US" altLang="zh-CN" dirty="0" smtClean="0"/>
              <a:t>	</a:t>
            </a:r>
            <a:r>
              <a:rPr lang="zh-CN" altLang="zh-CN" dirty="0" smtClean="0"/>
              <a:t>同</a:t>
            </a:r>
            <a:r>
              <a:rPr lang="zh-CN" altLang="zh-CN" dirty="0"/>
              <a:t>沉浸式的虚拟现实（</a:t>
            </a:r>
            <a:r>
              <a:rPr lang="en-US" altLang="zh-CN" dirty="0"/>
              <a:t>VR</a:t>
            </a:r>
            <a:r>
              <a:rPr lang="zh-CN" altLang="zh-CN" dirty="0"/>
              <a:t>）相比</a:t>
            </a:r>
            <a:r>
              <a:rPr lang="en-US" altLang="zh-CN" dirty="0"/>
              <a:t> ,</a:t>
            </a:r>
            <a:r>
              <a:rPr lang="zh-CN" altLang="zh-CN" dirty="0"/>
              <a:t>增强现实不但应用的场合广泛</a:t>
            </a:r>
            <a:r>
              <a:rPr lang="en-US" altLang="zh-CN" dirty="0"/>
              <a:t>,</a:t>
            </a:r>
            <a:r>
              <a:rPr lang="zh-CN" altLang="zh-CN" dirty="0"/>
              <a:t>而且更加安全</a:t>
            </a:r>
            <a:r>
              <a:rPr lang="en-US" altLang="zh-CN" dirty="0"/>
              <a:t>,</a:t>
            </a:r>
            <a:r>
              <a:rPr lang="zh-CN" altLang="zh-CN" dirty="0"/>
              <a:t>因为增强现实系统可以让用户在看到虚拟物体的同时</a:t>
            </a:r>
            <a:r>
              <a:rPr lang="en-US" altLang="zh-CN" dirty="0"/>
              <a:t> , </a:t>
            </a:r>
            <a:r>
              <a:rPr lang="zh-CN" altLang="zh-CN" dirty="0"/>
              <a:t>仍能看到真实的场景</a:t>
            </a:r>
            <a:r>
              <a:rPr lang="en-US" altLang="zh-CN" dirty="0"/>
              <a:t>,</a:t>
            </a:r>
            <a:r>
              <a:rPr lang="zh-CN" altLang="zh-CN" dirty="0"/>
              <a:t>即使在停电和设备故障等情况下</a:t>
            </a:r>
            <a:r>
              <a:rPr lang="en-US" altLang="zh-CN" dirty="0"/>
              <a:t>,</a:t>
            </a:r>
            <a:r>
              <a:rPr lang="zh-CN" altLang="zh-CN" dirty="0"/>
              <a:t>也能保证用户的</a:t>
            </a:r>
            <a:r>
              <a:rPr lang="zh-CN" altLang="zh-CN" dirty="0" smtClean="0"/>
              <a:t>安全。</a:t>
            </a:r>
            <a:endParaRPr lang="zh-CN" altLang="en-US"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6049"/>
          <a:stretch/>
        </p:blipFill>
        <p:spPr>
          <a:xfrm>
            <a:off x="1272524" y="1782357"/>
            <a:ext cx="9184184" cy="3034923"/>
          </a:xfrm>
          <a:prstGeom prst="rect">
            <a:avLst/>
          </a:prstGeom>
        </p:spPr>
      </p:pic>
    </p:spTree>
    <p:extLst>
      <p:ext uri="{BB962C8B-B14F-4D97-AF65-F5344CB8AC3E}">
        <p14:creationId xmlns:p14="http://schemas.microsoft.com/office/powerpoint/2010/main" val="3054127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54023"/>
            <a:ext cx="3922568" cy="393506"/>
          </a:xfrm>
          <a:prstGeom prst="rect">
            <a:avLst/>
          </a:prstGeom>
          <a:noFill/>
          <a:ln>
            <a:noFill/>
          </a:ln>
        </p:spPr>
        <p:txBody>
          <a:bodyPr wrap="square">
            <a:spAutoFit/>
          </a:bodyPr>
          <a:lstStyle/>
          <a:p>
            <a:pPr>
              <a:lnSpc>
                <a:spcPct val="80000"/>
              </a:lnSpc>
            </a:pPr>
            <a:r>
              <a:rPr lang="en-US" altLang="zh-CN" sz="2400" b="1" spc="-104" dirty="0">
                <a:latin typeface="Arial"/>
                <a:cs typeface="Arial"/>
              </a:rPr>
              <a:t>AR</a:t>
            </a:r>
            <a:r>
              <a:rPr lang="zh-CN" altLang="en-US" sz="2400" b="1" spc="-104" dirty="0">
                <a:latin typeface="Arial"/>
                <a:cs typeface="Arial"/>
              </a:rPr>
              <a:t>技术的应用领域和发展</a:t>
            </a:r>
            <a:endParaRPr lang="ko-KR" altLang="en-US" sz="2400" b="1" spc="-104" dirty="0">
              <a:latin typeface="Arial"/>
              <a:cs typeface="Arial"/>
            </a:endParaRPr>
          </a:p>
        </p:txBody>
      </p:sp>
      <p:cxnSp>
        <p:nvCxnSpPr>
          <p:cNvPr id="17" name="직선 연결선 16"/>
          <p:cNvCxnSpPr/>
          <p:nvPr/>
        </p:nvCxnSpPr>
        <p:spPr>
          <a:xfrm>
            <a:off x="487136" y="254434"/>
            <a:ext cx="0" cy="3551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87136" y="1121362"/>
            <a:ext cx="11083638" cy="3046988"/>
          </a:xfrm>
          <a:prstGeom prst="rect">
            <a:avLst/>
          </a:prstGeom>
        </p:spPr>
        <p:txBody>
          <a:bodyPr wrap="square">
            <a:spAutoFit/>
          </a:bodyPr>
          <a:lstStyle/>
          <a:p>
            <a:pPr>
              <a:lnSpc>
                <a:spcPct val="150000"/>
              </a:lnSpc>
            </a:pPr>
            <a:r>
              <a:rPr lang="zh-CN" altLang="en-US" sz="2800" b="1" dirty="0"/>
              <a:t>主要应用的领域</a:t>
            </a:r>
            <a:r>
              <a:rPr lang="zh-CN" altLang="en-US" sz="2800" b="1" dirty="0" smtClean="0"/>
              <a:t>：</a:t>
            </a:r>
            <a:endParaRPr lang="en-US" altLang="zh-CN" sz="2800" b="1" dirty="0" smtClean="0"/>
          </a:p>
          <a:p>
            <a:pPr>
              <a:lnSpc>
                <a:spcPct val="150000"/>
              </a:lnSpc>
            </a:pPr>
            <a:r>
              <a:rPr lang="zh-CN" altLang="en-US" sz="2800" b="1" dirty="0" smtClean="0"/>
              <a:t>创作</a:t>
            </a:r>
            <a:r>
              <a:rPr lang="zh-CN" altLang="en-US" sz="2800" b="1" dirty="0"/>
              <a:t>与设计，组装与制造，教育与培训，沟通与协助，娱乐与互动</a:t>
            </a:r>
            <a:endParaRPr lang="zh-CN" altLang="zh-CN" sz="2800" b="1" dirty="0" smtClean="0"/>
          </a:p>
          <a:p>
            <a:pPr>
              <a:lnSpc>
                <a:spcPct val="150000"/>
              </a:lnSpc>
            </a:pPr>
            <a:r>
              <a:rPr lang="en-US" altLang="zh-CN" sz="2400" dirty="0"/>
              <a:t> </a:t>
            </a:r>
            <a:r>
              <a:rPr lang="en-US" altLang="zh-CN" sz="2400" dirty="0" smtClean="0"/>
              <a:t>     </a:t>
            </a:r>
            <a:r>
              <a:rPr lang="zh-CN" altLang="en-US" sz="2400" dirty="0" smtClean="0"/>
              <a:t>由于</a:t>
            </a:r>
            <a:r>
              <a:rPr lang="zh-CN" altLang="en-US" sz="2400" dirty="0"/>
              <a:t>增强现实系统既有虚拟的成分，同时也有现实世界的真实环境，使得增强现实系统成为除了现实世界之外的最有沉浸感的环境。增强现实系统将成为一种新型的媒介，逐渐深入到从医学到军事等各个领域。</a:t>
            </a:r>
            <a:endParaRPr lang="en-US" altLang="zh-CN" sz="3200" dirty="0">
              <a:latin typeface="Baskerville Old Face" panose="02020602080505020303" pitchFamily="18" charset="0"/>
            </a:endParaRPr>
          </a:p>
        </p:txBody>
      </p:sp>
    </p:spTree>
    <p:extLst>
      <p:ext uri="{BB962C8B-B14F-4D97-AF65-F5344CB8AC3E}">
        <p14:creationId xmlns:p14="http://schemas.microsoft.com/office/powerpoint/2010/main" val="288299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981200" y="5402254"/>
            <a:ext cx="8229600" cy="1143000"/>
          </a:xfrm>
        </p:spPr>
        <p:txBody>
          <a:bodyPr>
            <a:normAutofit/>
          </a:bodyPr>
          <a:lstStyle/>
          <a:p>
            <a:r>
              <a:rPr lang="en-US" altLang="zh-CN" sz="2000" dirty="0">
                <a:solidFill>
                  <a:srgbClr val="000000"/>
                </a:solidFill>
                <a:latin typeface="Adobe 黑体 Std R"/>
                <a:ea typeface="Adobe 黑体 Std R"/>
                <a:cs typeface="Adobe 黑体 Std R"/>
              </a:rPr>
              <a:t>Microsoft </a:t>
            </a:r>
            <a:r>
              <a:rPr lang="en-US" altLang="zh-CN" sz="2000" dirty="0" err="1">
                <a:solidFill>
                  <a:srgbClr val="000000"/>
                </a:solidFill>
                <a:latin typeface="Adobe 黑体 Std R"/>
                <a:ea typeface="Adobe 黑体 Std R"/>
                <a:cs typeface="Adobe 黑体 Std R"/>
              </a:rPr>
              <a:t>HoloLens</a:t>
            </a:r>
            <a:r>
              <a:rPr lang="en-US" altLang="zh-CN" sz="2000" dirty="0">
                <a:solidFill>
                  <a:srgbClr val="000000"/>
                </a:solidFill>
                <a:latin typeface="Adobe 黑体 Std R"/>
                <a:ea typeface="Adobe 黑体 Std R"/>
                <a:cs typeface="Adobe 黑体 Std R"/>
              </a:rPr>
              <a:t> </a:t>
            </a:r>
            <a:r>
              <a:rPr lang="zh-CN" altLang="en-US" sz="2000" dirty="0">
                <a:solidFill>
                  <a:srgbClr val="000000"/>
                </a:solidFill>
                <a:latin typeface="Adobe 黑体 Std R"/>
                <a:ea typeface="Adobe 黑体 Std R"/>
                <a:cs typeface="Adobe 黑体 Std R"/>
              </a:rPr>
              <a:t>是微软首个不受线缆限制的全息计算机设备，能让用户与数字内容交互，并与周围真实环境中的全息影像互动。 </a:t>
            </a:r>
            <a:endParaRPr kumimoji="1" lang="zh-CN" altLang="en-US" sz="2000" dirty="0">
              <a:solidFill>
                <a:srgbClr val="000000"/>
              </a:solidFill>
              <a:latin typeface="Adobe 黑体 Std R"/>
              <a:ea typeface="Adobe 黑体 Std R"/>
              <a:cs typeface="Adobe 黑体 Std R"/>
            </a:endParaRPr>
          </a:p>
        </p:txBody>
      </p:sp>
      <p:pic>
        <p:nvPicPr>
          <p:cNvPr id="5" name="图片 4"/>
          <p:cNvPicPr>
            <a:picLocks noChangeAspect="1"/>
          </p:cNvPicPr>
          <p:nvPr/>
        </p:nvPicPr>
        <p:blipFill>
          <a:blip r:embed="rId2"/>
          <a:stretch>
            <a:fillRect/>
          </a:stretch>
        </p:blipFill>
        <p:spPr>
          <a:xfrm>
            <a:off x="1524000" y="0"/>
            <a:ext cx="9144000" cy="5145732"/>
          </a:xfrm>
          <a:prstGeom prst="rect">
            <a:avLst/>
          </a:prstGeom>
        </p:spPr>
      </p:pic>
    </p:spTree>
    <p:extLst>
      <p:ext uri="{BB962C8B-B14F-4D97-AF65-F5344CB8AC3E}">
        <p14:creationId xmlns:p14="http://schemas.microsoft.com/office/powerpoint/2010/main" val="2812968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eChatSight269.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10941" y="458875"/>
            <a:ext cx="3244669" cy="5724352"/>
          </a:xfrm>
        </p:spPr>
      </p:pic>
      <p:sp>
        <p:nvSpPr>
          <p:cNvPr id="5" name="文本框 4"/>
          <p:cNvSpPr txBox="1"/>
          <p:nvPr/>
        </p:nvSpPr>
        <p:spPr>
          <a:xfrm>
            <a:off x="2070630" y="610851"/>
            <a:ext cx="4083650" cy="1754327"/>
          </a:xfrm>
          <a:prstGeom prst="rect">
            <a:avLst/>
          </a:prstGeom>
          <a:noFill/>
        </p:spPr>
        <p:txBody>
          <a:bodyPr wrap="square" rtlCol="0">
            <a:spAutoFit/>
          </a:bodyPr>
          <a:lstStyle/>
          <a:p>
            <a:pPr defTabSz="457200" latinLnBrk="0"/>
            <a:r>
              <a:rPr kumimoji="1" lang="en-US" altLang="zh-CN" dirty="0">
                <a:solidFill>
                  <a:prstClr val="black"/>
                </a:solidFill>
              </a:rPr>
              <a:t>AR</a:t>
            </a:r>
            <a:r>
              <a:rPr kumimoji="1" lang="zh-CN" altLang="en-US" dirty="0">
                <a:solidFill>
                  <a:prstClr val="black"/>
                </a:solidFill>
              </a:rPr>
              <a:t>创造性应用</a:t>
            </a:r>
            <a:r>
              <a:rPr kumimoji="1" lang="en-US" altLang="zh-CN" dirty="0">
                <a:solidFill>
                  <a:prstClr val="black"/>
                </a:solidFill>
              </a:rPr>
              <a:t>Paint Space</a:t>
            </a:r>
            <a:r>
              <a:rPr kumimoji="1" lang="zh-CN" altLang="en-US" dirty="0">
                <a:solidFill>
                  <a:prstClr val="black"/>
                </a:solidFill>
              </a:rPr>
              <a:t>，让用户在半空中绘画</a:t>
            </a:r>
          </a:p>
          <a:p>
            <a:pPr defTabSz="457200" latinLnBrk="0"/>
            <a:endParaRPr kumimoji="1" lang="zh-CN" altLang="en-US" dirty="0">
              <a:solidFill>
                <a:prstClr val="black"/>
              </a:solidFill>
            </a:endParaRPr>
          </a:p>
          <a:p>
            <a:pPr defTabSz="457200" latinLnBrk="0"/>
            <a:r>
              <a:rPr kumimoji="1" lang="en-US" altLang="zh-CN" dirty="0">
                <a:solidFill>
                  <a:prstClr val="black"/>
                </a:solidFill>
              </a:rPr>
              <a:t>Paint Space</a:t>
            </a:r>
            <a:r>
              <a:rPr kumimoji="1" lang="zh-CN" altLang="en-US" dirty="0">
                <a:solidFill>
                  <a:prstClr val="black"/>
                </a:solidFill>
              </a:rPr>
              <a:t>是一款移动端的</a:t>
            </a:r>
            <a:r>
              <a:rPr kumimoji="1" lang="en-US" altLang="zh-CN" dirty="0">
                <a:solidFill>
                  <a:prstClr val="black"/>
                </a:solidFill>
              </a:rPr>
              <a:t>AR</a:t>
            </a:r>
            <a:r>
              <a:rPr kumimoji="1" lang="zh-CN" altLang="en-US" dirty="0">
                <a:solidFill>
                  <a:prstClr val="black"/>
                </a:solidFill>
              </a:rPr>
              <a:t>创造性应用，能够让用户在半空中绘画、将图片和视频悬挂起来。</a:t>
            </a:r>
          </a:p>
        </p:txBody>
      </p:sp>
      <p:pic>
        <p:nvPicPr>
          <p:cNvPr id="7" name="图片 6" descr="68132-3ce0c434be0c4077888e63c7246d949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630" y="2770647"/>
            <a:ext cx="3776280" cy="3412580"/>
          </a:xfrm>
          <a:prstGeom prst="rect">
            <a:avLst/>
          </a:prstGeom>
        </p:spPr>
      </p:pic>
    </p:spTree>
    <p:extLst>
      <p:ext uri="{BB962C8B-B14F-4D97-AF65-F5344CB8AC3E}">
        <p14:creationId xmlns:p14="http://schemas.microsoft.com/office/powerpoint/2010/main" val="338025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54023"/>
            <a:ext cx="3922568" cy="393506"/>
          </a:xfrm>
          <a:prstGeom prst="rect">
            <a:avLst/>
          </a:prstGeom>
          <a:noFill/>
          <a:ln>
            <a:noFill/>
          </a:ln>
        </p:spPr>
        <p:txBody>
          <a:bodyPr wrap="square">
            <a:spAutoFit/>
          </a:bodyPr>
          <a:lstStyle/>
          <a:p>
            <a:pPr>
              <a:lnSpc>
                <a:spcPct val="80000"/>
              </a:lnSpc>
            </a:pPr>
            <a:r>
              <a:rPr lang="en-US" altLang="zh-CN" sz="2400" b="1" spc="-104" dirty="0">
                <a:latin typeface="Arial"/>
                <a:cs typeface="Arial"/>
              </a:rPr>
              <a:t>AR</a:t>
            </a:r>
            <a:r>
              <a:rPr lang="zh-CN" altLang="en-US" sz="2400" b="1" spc="-104" dirty="0">
                <a:latin typeface="Arial"/>
                <a:cs typeface="Arial"/>
              </a:rPr>
              <a:t>技术的应用领域和发展</a:t>
            </a:r>
            <a:endParaRPr lang="ko-KR" altLang="en-US" sz="2400" b="1" spc="-104" dirty="0">
              <a:latin typeface="Arial"/>
              <a:cs typeface="Arial"/>
            </a:endParaRPr>
          </a:p>
        </p:txBody>
      </p:sp>
      <p:cxnSp>
        <p:nvCxnSpPr>
          <p:cNvPr id="17" name="직선 연결선 16"/>
          <p:cNvCxnSpPr/>
          <p:nvPr/>
        </p:nvCxnSpPr>
        <p:spPr>
          <a:xfrm>
            <a:off x="487136" y="254434"/>
            <a:ext cx="0" cy="3551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87136" y="1121362"/>
            <a:ext cx="11083638" cy="2954655"/>
          </a:xfrm>
          <a:prstGeom prst="rect">
            <a:avLst/>
          </a:prstGeom>
        </p:spPr>
        <p:txBody>
          <a:bodyPr wrap="square">
            <a:spAutoFit/>
          </a:bodyPr>
          <a:lstStyle/>
          <a:p>
            <a:pPr>
              <a:lnSpc>
                <a:spcPct val="150000"/>
              </a:lnSpc>
            </a:pPr>
            <a:r>
              <a:rPr lang="zh-CN" altLang="en-US" sz="2800" b="1" dirty="0"/>
              <a:t>未来发展：</a:t>
            </a:r>
            <a:endParaRPr lang="en-US" altLang="zh-CN" sz="2800" b="1" dirty="0" smtClean="0"/>
          </a:p>
          <a:p>
            <a:pPr>
              <a:lnSpc>
                <a:spcPct val="150000"/>
              </a:lnSpc>
            </a:pPr>
            <a:r>
              <a:rPr lang="zh-CN" altLang="en-US" sz="2400" dirty="0"/>
              <a:t>增强现实技术必然会在不远的未来给我们的生活带来巨大的影响，这种影响将是深刻的，却有可能是潜移默化的。目前，增强现实技术已经在一些相对前卫的生活领域出现，其中包括楼盘销售的网络展示，以及一些特殊的教学领域</a:t>
            </a:r>
            <a:r>
              <a:rPr lang="zh-CN" altLang="en-US" sz="2400" dirty="0" smtClean="0"/>
              <a:t>，如医学等。</a:t>
            </a:r>
            <a:endParaRPr lang="en-US" altLang="zh-CN" sz="3200" dirty="0">
              <a:latin typeface="Baskerville Old Face" panose="02020602080505020303" pitchFamily="18" charset="0"/>
            </a:endParaRPr>
          </a:p>
        </p:txBody>
      </p:sp>
    </p:spTree>
    <p:extLst>
      <p:ext uri="{BB962C8B-B14F-4D97-AF65-F5344CB8AC3E}">
        <p14:creationId xmlns:p14="http://schemas.microsoft.com/office/powerpoint/2010/main" val="3799956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7" name="矩形 6"/>
          <p:cNvSpPr/>
          <p:nvPr/>
        </p:nvSpPr>
        <p:spPr>
          <a:xfrm>
            <a:off x="3793836" y="2366434"/>
            <a:ext cx="4604327" cy="1200329"/>
          </a:xfrm>
          <a:prstGeom prst="rect">
            <a:avLst/>
          </a:prstGeom>
        </p:spPr>
        <p:txBody>
          <a:bodyPr wrap="square">
            <a:spAutoFit/>
          </a:bodyPr>
          <a:lstStyle/>
          <a:p>
            <a:r>
              <a:rPr lang="en-US" altLang="zh-CN" sz="7200" b="1" dirty="0" smtClean="0">
                <a:latin typeface="Baskerville Old Face" panose="02020602080505020303" pitchFamily="18" charset="0"/>
              </a:rPr>
              <a:t>THANKS</a:t>
            </a:r>
            <a:r>
              <a:rPr lang="en-US" altLang="zh-CN" sz="7200" b="1" dirty="0">
                <a:latin typeface="Baskerville Old Face" panose="02020602080505020303" pitchFamily="18" charset="0"/>
              </a:rPr>
              <a:t>!</a:t>
            </a:r>
          </a:p>
        </p:txBody>
      </p:sp>
    </p:spTree>
    <p:extLst>
      <p:ext uri="{BB962C8B-B14F-4D97-AF65-F5344CB8AC3E}">
        <p14:creationId xmlns:p14="http://schemas.microsoft.com/office/powerpoint/2010/main" val="1510542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54023"/>
            <a:ext cx="3922568" cy="393506"/>
          </a:xfrm>
          <a:prstGeom prst="rect">
            <a:avLst/>
          </a:prstGeom>
          <a:noFill/>
          <a:ln>
            <a:noFill/>
          </a:ln>
        </p:spPr>
        <p:txBody>
          <a:bodyPr wrap="square">
            <a:spAutoFit/>
          </a:bodyPr>
          <a:lstStyle/>
          <a:p>
            <a:pPr>
              <a:lnSpc>
                <a:spcPct val="80000"/>
              </a:lnSpc>
            </a:pPr>
            <a:r>
              <a:rPr lang="en-US" altLang="ko-KR" sz="2400" b="1" spc="-104" dirty="0">
                <a:latin typeface="Arial"/>
                <a:cs typeface="Arial"/>
              </a:rPr>
              <a:t>AR</a:t>
            </a:r>
            <a:r>
              <a:rPr lang="zh-CN" altLang="en-US" sz="2400" b="1" spc="-104" dirty="0">
                <a:latin typeface="Arial"/>
                <a:cs typeface="Arial"/>
              </a:rPr>
              <a:t>技术概念</a:t>
            </a:r>
            <a:endParaRPr lang="ko-KR" altLang="en-US" sz="2400" b="1" spc="-104" dirty="0">
              <a:latin typeface="Arial"/>
              <a:cs typeface="Arial"/>
            </a:endParaRPr>
          </a:p>
        </p:txBody>
      </p:sp>
      <p:cxnSp>
        <p:nvCxnSpPr>
          <p:cNvPr id="17" name="직선 연결선 16"/>
          <p:cNvCxnSpPr/>
          <p:nvPr/>
        </p:nvCxnSpPr>
        <p:spPr>
          <a:xfrm>
            <a:off x="487136" y="254434"/>
            <a:ext cx="0" cy="3551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30954" y="3031647"/>
            <a:ext cx="3792423" cy="461665"/>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latin typeface="Baskerville Old Face" panose="02020602080505020303" pitchFamily="18" charset="0"/>
              </a:rPr>
              <a:t>虚拟</a:t>
            </a:r>
            <a:r>
              <a:rPr lang="en-US" altLang="zh-CN" sz="2400" b="1" dirty="0" smtClean="0">
                <a:effectLst>
                  <a:outerShdw blurRad="38100" dist="38100" dir="2700000" algn="tl">
                    <a:srgbClr val="000000">
                      <a:alpha val="43137"/>
                    </a:srgbClr>
                  </a:outerShdw>
                </a:effectLst>
                <a:latin typeface="Baskerville Old Face" panose="02020602080505020303" pitchFamily="18" charset="0"/>
              </a:rPr>
              <a:t>+</a:t>
            </a:r>
            <a:r>
              <a:rPr lang="zh-CN" altLang="en-US" sz="2400" b="1" dirty="0" smtClean="0">
                <a:effectLst>
                  <a:outerShdw blurRad="38100" dist="38100" dir="2700000" algn="tl">
                    <a:srgbClr val="000000">
                      <a:alpha val="43137"/>
                    </a:srgbClr>
                  </a:outerShdw>
                </a:effectLst>
                <a:latin typeface="Baskerville Old Face" panose="02020602080505020303" pitchFamily="18" charset="0"/>
              </a:rPr>
              <a:t>现实</a:t>
            </a:r>
            <a:r>
              <a:rPr lang="en-US" altLang="zh-CN" sz="2400" b="1" dirty="0" smtClean="0">
                <a:effectLst>
                  <a:outerShdw blurRad="38100" dist="38100" dir="2700000" algn="tl">
                    <a:srgbClr val="000000">
                      <a:alpha val="43137"/>
                    </a:srgbClr>
                  </a:outerShdw>
                </a:effectLst>
                <a:latin typeface="Baskerville Old Face" panose="02020602080505020303" pitchFamily="18" charset="0"/>
              </a:rPr>
              <a:t>=</a:t>
            </a:r>
            <a:r>
              <a:rPr lang="zh-CN" altLang="en-US" sz="2400" b="1" dirty="0" smtClean="0">
                <a:effectLst>
                  <a:outerShdw blurRad="38100" dist="38100" dir="2700000" algn="tl">
                    <a:srgbClr val="000000">
                      <a:alpha val="43137"/>
                    </a:srgbClr>
                  </a:outerShdw>
                </a:effectLst>
                <a:latin typeface="Baskerville Old Face" panose="02020602080505020303" pitchFamily="18" charset="0"/>
              </a:rPr>
              <a:t>增强现实</a:t>
            </a:r>
            <a:endParaRPr lang="en-US" altLang="zh-CN" sz="2400" b="1" dirty="0" smtClean="0">
              <a:effectLst>
                <a:outerShdw blurRad="38100" dist="38100" dir="2700000" algn="tl">
                  <a:srgbClr val="000000">
                    <a:alpha val="43137"/>
                  </a:srgbClr>
                </a:outerShdw>
              </a:effectLst>
              <a:latin typeface="Baskerville Old Face" panose="02020602080505020303" pitchFamily="18" charset="0"/>
            </a:endParaRPr>
          </a:p>
        </p:txBody>
      </p:sp>
      <p:sp>
        <p:nvSpPr>
          <p:cNvPr id="22" name="矩形 21"/>
          <p:cNvSpPr/>
          <p:nvPr/>
        </p:nvSpPr>
        <p:spPr>
          <a:xfrm>
            <a:off x="330954" y="1634906"/>
            <a:ext cx="6577846" cy="1384995"/>
          </a:xfrm>
          <a:prstGeom prst="rect">
            <a:avLst/>
          </a:prstGeom>
        </p:spPr>
        <p:txBody>
          <a:bodyPr wrap="square">
            <a:spAutoFit/>
          </a:bodyPr>
          <a:lstStyle/>
          <a:p>
            <a:r>
              <a:rPr lang="zh-CN" altLang="en-US" sz="3600" b="1" dirty="0">
                <a:latin typeface="Baskerville Old Face" panose="02020602080505020303" pitchFamily="18" charset="0"/>
              </a:rPr>
              <a:t>增强现实</a:t>
            </a:r>
            <a:r>
              <a:rPr lang="en-US" altLang="zh-CN" sz="2400" dirty="0">
                <a:latin typeface="Baskerville Old Face" panose="02020602080505020303" pitchFamily="18" charset="0"/>
              </a:rPr>
              <a:t>(Augmented Reality</a:t>
            </a:r>
            <a:r>
              <a:rPr lang="zh-CN" altLang="en-US" sz="2400" dirty="0">
                <a:latin typeface="Baskerville Old Face" panose="02020602080505020303" pitchFamily="18" charset="0"/>
              </a:rPr>
              <a:t>，简称</a:t>
            </a:r>
            <a:r>
              <a:rPr lang="en-US" altLang="zh-CN" sz="2400" dirty="0">
                <a:latin typeface="Baskerville Old Face" panose="02020602080505020303" pitchFamily="18" charset="0"/>
              </a:rPr>
              <a:t>AR</a:t>
            </a:r>
            <a:r>
              <a:rPr lang="en-US" altLang="zh-CN" sz="2400" dirty="0" smtClean="0">
                <a:latin typeface="Baskerville Old Face" panose="02020602080505020303" pitchFamily="18" charset="0"/>
              </a:rPr>
              <a:t>)</a:t>
            </a:r>
            <a:r>
              <a:rPr lang="zh-CN" altLang="en-US" sz="2400" dirty="0">
                <a:latin typeface="Baskerville Old Face" panose="02020602080505020303" pitchFamily="18" charset="0"/>
              </a:rPr>
              <a:t>是一</a:t>
            </a:r>
            <a:r>
              <a:rPr lang="zh-CN" altLang="en-US" sz="2400" dirty="0" smtClean="0">
                <a:latin typeface="Baskerville Old Face" panose="02020602080505020303" pitchFamily="18" charset="0"/>
              </a:rPr>
              <a:t>种将真实</a:t>
            </a:r>
            <a:r>
              <a:rPr lang="zh-CN" altLang="en-US" sz="2400" dirty="0">
                <a:latin typeface="Baskerville Old Face" panose="02020602080505020303" pitchFamily="18" charset="0"/>
              </a:rPr>
              <a:t>的环境和虚拟的物体实时地叠加</a:t>
            </a:r>
            <a:r>
              <a:rPr lang="zh-CN" altLang="en-US" sz="2400" dirty="0" smtClean="0">
                <a:latin typeface="Baskerville Old Face" panose="02020602080505020303" pitchFamily="18" charset="0"/>
              </a:rPr>
              <a:t>到同</a:t>
            </a:r>
            <a:r>
              <a:rPr lang="zh-CN" altLang="en-US" sz="2400" dirty="0">
                <a:latin typeface="Baskerville Old Face" panose="02020602080505020303" pitchFamily="18" charset="0"/>
              </a:rPr>
              <a:t>一个画面或空间同时存在</a:t>
            </a:r>
            <a:r>
              <a:rPr lang="zh-CN" altLang="en-US" sz="2400" dirty="0" smtClean="0">
                <a:latin typeface="Baskerville Old Face" panose="02020602080505020303" pitchFamily="18" charset="0"/>
              </a:rPr>
              <a:t>的新技术。</a:t>
            </a:r>
            <a:endParaRPr lang="en-US" altLang="zh-CN" sz="2400" dirty="0">
              <a:latin typeface="Baskerville Old Face" panose="02020602080505020303"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0" y="3031647"/>
            <a:ext cx="4480615" cy="3167795"/>
          </a:xfrm>
          <a:prstGeom prst="rect">
            <a:avLst/>
          </a:prstGeom>
        </p:spPr>
      </p:pic>
    </p:spTree>
    <p:extLst>
      <p:ext uri="{BB962C8B-B14F-4D97-AF65-F5344CB8AC3E}">
        <p14:creationId xmlns:p14="http://schemas.microsoft.com/office/powerpoint/2010/main" val="13223384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3608" y="550652"/>
            <a:ext cx="10515600" cy="1530223"/>
          </a:xfrm>
        </p:spPr>
        <p:txBody>
          <a:bodyPr>
            <a:normAutofit/>
          </a:bodyPr>
          <a:lstStyle/>
          <a:p>
            <a:r>
              <a:rPr lang="en-US" altLang="zh-CN" sz="2000" dirty="0"/>
              <a:t>AR </a:t>
            </a:r>
            <a:r>
              <a:rPr lang="zh-CN" altLang="en-US" sz="2000" dirty="0"/>
              <a:t>最直观的解释就是：现实世界与虚拟内容融合而形成的效果，让人们更方便更直观地获取到信息。这些 </a:t>
            </a:r>
            <a:r>
              <a:rPr lang="en-US" altLang="zh-CN" sz="2000" dirty="0"/>
              <a:t>AR </a:t>
            </a:r>
            <a:r>
              <a:rPr lang="zh-CN" altLang="en-US" sz="2000" dirty="0"/>
              <a:t>效果也在很多美国大片中出现过，比如说钢铁侠</a:t>
            </a:r>
            <a:r>
              <a:rPr lang="zh-CN" altLang="en-US" sz="2000" dirty="0" smtClean="0"/>
              <a:t>、美队</a:t>
            </a:r>
            <a:r>
              <a:rPr lang="zh-CN" altLang="en-US" sz="2000" dirty="0"/>
              <a:t>等等</a:t>
            </a:r>
            <a:r>
              <a:rPr lang="zh-CN" altLang="en-US" sz="2000" dirty="0" smtClean="0"/>
              <a:t>，大家</a:t>
            </a:r>
            <a:r>
              <a:rPr lang="zh-CN" altLang="en-US" sz="2000" dirty="0"/>
              <a:t>也应该有都看到过。这些其实就是 </a:t>
            </a:r>
            <a:r>
              <a:rPr lang="en-US" altLang="zh-CN" sz="2000" dirty="0"/>
              <a:t>AR </a:t>
            </a:r>
            <a:r>
              <a:rPr lang="zh-CN" altLang="en-US" sz="2000" dirty="0"/>
              <a:t>效果，当然那些都是电影中的特效，现在还没有能力达到那个水平。</a:t>
            </a:r>
          </a:p>
        </p:txBody>
      </p:sp>
      <p:pic>
        <p:nvPicPr>
          <p:cNvPr id="4" name="图片 3"/>
          <p:cNvPicPr>
            <a:picLocks noChangeAspect="1"/>
          </p:cNvPicPr>
          <p:nvPr/>
        </p:nvPicPr>
        <p:blipFill>
          <a:blip r:embed="rId2"/>
          <a:stretch>
            <a:fillRect/>
          </a:stretch>
        </p:blipFill>
        <p:spPr>
          <a:xfrm>
            <a:off x="998220" y="1822878"/>
            <a:ext cx="5715000" cy="3248025"/>
          </a:xfrm>
          <a:prstGeom prst="rect">
            <a:avLst/>
          </a:prstGeom>
        </p:spPr>
      </p:pic>
      <p:pic>
        <p:nvPicPr>
          <p:cNvPr id="5" name="图片 4"/>
          <p:cNvPicPr>
            <a:picLocks noChangeAspect="1"/>
          </p:cNvPicPr>
          <p:nvPr/>
        </p:nvPicPr>
        <p:blipFill>
          <a:blip r:embed="rId3"/>
          <a:stretch>
            <a:fillRect/>
          </a:stretch>
        </p:blipFill>
        <p:spPr>
          <a:xfrm>
            <a:off x="7037832" y="2572048"/>
            <a:ext cx="4040080" cy="1905571"/>
          </a:xfrm>
          <a:prstGeom prst="rect">
            <a:avLst/>
          </a:prstGeom>
        </p:spPr>
      </p:pic>
      <p:sp>
        <p:nvSpPr>
          <p:cNvPr id="7" name="内容占位符 2"/>
          <p:cNvSpPr txBox="1">
            <a:spLocks/>
          </p:cNvSpPr>
          <p:nvPr/>
        </p:nvSpPr>
        <p:spPr>
          <a:xfrm>
            <a:off x="673608" y="5544185"/>
            <a:ext cx="10515600" cy="1530223"/>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这</a:t>
            </a:r>
            <a:r>
              <a:rPr lang="zh-CN" altLang="en-US" sz="2000" dirty="0"/>
              <a:t>张</a:t>
            </a:r>
            <a:r>
              <a:rPr lang="zh-CN" altLang="en-US" sz="2000" dirty="0" smtClean="0"/>
              <a:t>图片是一家名叫</a:t>
            </a:r>
            <a:r>
              <a:rPr lang="en-US" altLang="zh-CN" sz="2000" dirty="0"/>
              <a:t>Magic </a:t>
            </a:r>
            <a:r>
              <a:rPr lang="en-US" altLang="zh-CN" sz="2000" dirty="0" smtClean="0"/>
              <a:t>Leap</a:t>
            </a:r>
            <a:r>
              <a:rPr lang="zh-CN" altLang="en-US" sz="2000" dirty="0" smtClean="0"/>
              <a:t>的</a:t>
            </a:r>
            <a:r>
              <a:rPr lang="en-US" altLang="zh-CN" sz="2000" dirty="0" smtClean="0"/>
              <a:t>AR</a:t>
            </a:r>
            <a:r>
              <a:rPr lang="zh-CN" altLang="en-US" sz="2000" dirty="0" smtClean="0"/>
              <a:t>公司的宣传视频截</a:t>
            </a:r>
            <a:r>
              <a:rPr lang="zh-CN" altLang="en-US" sz="2000" dirty="0"/>
              <a:t>图，偌大的体育馆内鲸鱼向你扑面而</a:t>
            </a:r>
            <a:r>
              <a:rPr lang="zh-CN" altLang="en-US" sz="2000" dirty="0" smtClean="0"/>
              <a:t>来。</a:t>
            </a:r>
            <a:r>
              <a:rPr lang="zh-CN" altLang="en-US" sz="2000" dirty="0"/>
              <a:t>虽然它也只是一个电影的特效，但是也是我们对于</a:t>
            </a:r>
            <a:r>
              <a:rPr lang="en-US" altLang="zh-CN" sz="2000" dirty="0"/>
              <a:t>AR</a:t>
            </a:r>
            <a:r>
              <a:rPr lang="zh-CN" altLang="en-US" sz="2000" dirty="0"/>
              <a:t>的发展，以及对于未来世界的一个景愿。</a:t>
            </a:r>
          </a:p>
        </p:txBody>
      </p:sp>
    </p:spTree>
    <p:extLst>
      <p:ext uri="{BB962C8B-B14F-4D97-AF65-F5344CB8AC3E}">
        <p14:creationId xmlns:p14="http://schemas.microsoft.com/office/powerpoint/2010/main" val="143604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058346" y="6396167"/>
            <a:ext cx="5133654"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GRUCHU – Customer Interview Presentation</a:t>
            </a:r>
            <a:endParaRPr lang="ko-KR" altLang="en-US" sz="2000" b="1" spc="-104" dirty="0">
              <a:solidFill>
                <a:schemeClr val="bg1"/>
              </a:solidFill>
              <a:latin typeface="Arial"/>
              <a:cs typeface="Arial"/>
            </a:endParaRPr>
          </a:p>
        </p:txBody>
      </p:sp>
      <p:sp>
        <p:nvSpPr>
          <p:cNvPr id="18" name="TextBox 17"/>
          <p:cNvSpPr txBox="1"/>
          <p:nvPr/>
        </p:nvSpPr>
        <p:spPr>
          <a:xfrm>
            <a:off x="487136" y="276748"/>
            <a:ext cx="3922568" cy="437043"/>
          </a:xfrm>
          <a:prstGeom prst="rect">
            <a:avLst/>
          </a:prstGeom>
          <a:noFill/>
          <a:ln>
            <a:noFill/>
          </a:ln>
        </p:spPr>
        <p:txBody>
          <a:bodyPr wrap="square">
            <a:spAutoFit/>
          </a:bodyPr>
          <a:lstStyle/>
          <a:p>
            <a:pPr>
              <a:lnSpc>
                <a:spcPct val="80000"/>
              </a:lnSpc>
            </a:pPr>
            <a:r>
              <a:rPr lang="en-US" altLang="zh-CN" sz="2800" b="1" spc="-104" dirty="0" smtClean="0">
                <a:latin typeface="Arial"/>
                <a:cs typeface="Arial"/>
              </a:rPr>
              <a:t>Logical Model</a:t>
            </a:r>
            <a:endParaRPr lang="ko-KR" altLang="en-US" sz="2800" b="1" spc="-104" dirty="0">
              <a:latin typeface="Arial"/>
              <a:cs typeface="Arial"/>
            </a:endParaRPr>
          </a:p>
        </p:txBody>
      </p:sp>
      <p:sp>
        <p:nvSpPr>
          <p:cNvPr id="10" name="TextBox 9"/>
          <p:cNvSpPr txBox="1"/>
          <p:nvPr/>
        </p:nvSpPr>
        <p:spPr>
          <a:xfrm>
            <a:off x="3200622" y="4251967"/>
            <a:ext cx="2497110" cy="338981"/>
          </a:xfrm>
          <a:prstGeom prst="rect">
            <a:avLst/>
          </a:prstGeom>
          <a:noFill/>
          <a:ln>
            <a:noFill/>
          </a:ln>
        </p:spPr>
        <p:txBody>
          <a:bodyPr wrap="square">
            <a:spAutoFit/>
          </a:bodyPr>
          <a:lstStyle/>
          <a:p>
            <a:pPr algn="ctr">
              <a:lnSpc>
                <a:spcPct val="80000"/>
              </a:lnSpc>
            </a:pPr>
            <a:r>
              <a:rPr lang="en-US" altLang="ko-KR" sz="2000" b="1" spc="-104" dirty="0" smtClean="0">
                <a:solidFill>
                  <a:schemeClr val="bg1"/>
                </a:solidFill>
                <a:latin typeface="Arial"/>
                <a:cs typeface="Arial"/>
              </a:rPr>
              <a:t>Customer Benefit</a:t>
            </a:r>
            <a:endParaRPr lang="ko-KR" altLang="en-US" sz="2000" b="1" spc="-104" dirty="0">
              <a:solidFill>
                <a:schemeClr val="bg1"/>
              </a:solidFill>
              <a:latin typeface="Arial"/>
              <a:cs typeface="Arial"/>
            </a:endParaRPr>
          </a:p>
        </p:txBody>
      </p:sp>
      <p:cxnSp>
        <p:nvCxnSpPr>
          <p:cNvPr id="17" name="직선 연결선 16"/>
          <p:cNvCxnSpPr/>
          <p:nvPr/>
        </p:nvCxnSpPr>
        <p:spPr>
          <a:xfrm>
            <a:off x="487136" y="254434"/>
            <a:ext cx="0" cy="41487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640515" y="914305"/>
            <a:ext cx="10916194" cy="5481862"/>
          </a:xfrm>
          <a:prstGeom prst="rect">
            <a:avLst/>
          </a:prstGeom>
        </p:spPr>
      </p:pic>
    </p:spTree>
    <p:extLst>
      <p:ext uri="{BB962C8B-B14F-4D97-AF65-F5344CB8AC3E}">
        <p14:creationId xmlns:p14="http://schemas.microsoft.com/office/powerpoint/2010/main" val="1184917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76" y="847217"/>
            <a:ext cx="10515600" cy="2243455"/>
          </a:xfrm>
        </p:spPr>
        <p:txBody>
          <a:bodyPr>
            <a:normAutofit/>
          </a:bodyPr>
          <a:lstStyle/>
          <a:p>
            <a:r>
              <a:rPr lang="en-US" altLang="zh-CN" sz="2000" b="1" dirty="0"/>
              <a:t>1966</a:t>
            </a:r>
            <a:r>
              <a:rPr lang="zh-CN" altLang="en-US" sz="2000" b="1" dirty="0"/>
              <a:t>年：第一台</a:t>
            </a:r>
            <a:r>
              <a:rPr lang="en-US" altLang="zh-CN" sz="2000" b="1" dirty="0"/>
              <a:t>AR</a:t>
            </a:r>
            <a:r>
              <a:rPr lang="zh-CN" altLang="en-US" sz="2000" b="1" dirty="0"/>
              <a:t>设备</a:t>
            </a:r>
          </a:p>
          <a:p>
            <a:r>
              <a:rPr lang="zh-CN" altLang="en-US" sz="2000" dirty="0"/>
              <a:t>虽然增强现实与虚拟现实的起源甚至可以追溯至现代计算机技术的诞生，但与当代设备相仿的第一个原型机是著名计算机科学家、图灵奖获得者伊万</a:t>
            </a:r>
            <a:r>
              <a:rPr lang="en-US" altLang="zh-CN" sz="2000" dirty="0"/>
              <a:t>·</a:t>
            </a:r>
            <a:r>
              <a:rPr lang="zh-CN" altLang="en-US" sz="2000" dirty="0"/>
              <a:t>萨瑟兰（</a:t>
            </a:r>
            <a:r>
              <a:rPr lang="en-US" altLang="zh-CN" sz="2000" dirty="0"/>
              <a:t>Ivan Sutherland</a:t>
            </a:r>
            <a:r>
              <a:rPr lang="zh-CN" altLang="en-US" sz="2000" dirty="0"/>
              <a:t>）发明的头戴式显示器。</a:t>
            </a:r>
            <a:r>
              <a:rPr lang="en-US" altLang="zh-CN" sz="2000" dirty="0"/>
              <a:t>1968</a:t>
            </a:r>
            <a:r>
              <a:rPr lang="zh-CN" altLang="en-US" sz="2000" dirty="0"/>
              <a:t>年，作为哈弗大学电气工程副教授的萨瑟兰发明了名为“达摩克利斯之剑”的头戴式显示设备。整套系统将显示设备放置在用户头顶的天花板，并通过连接杆和头戴设备相连，能够将简单线框图转换为</a:t>
            </a:r>
            <a:r>
              <a:rPr lang="en-US" altLang="zh-CN" sz="2000" dirty="0"/>
              <a:t>3D</a:t>
            </a:r>
            <a:r>
              <a:rPr lang="zh-CN" altLang="en-US" sz="2000" dirty="0"/>
              <a:t>效果的图像。 </a:t>
            </a:r>
          </a:p>
        </p:txBody>
      </p:sp>
      <p:pic>
        <p:nvPicPr>
          <p:cNvPr id="4" name="图片 3"/>
          <p:cNvPicPr>
            <a:picLocks noChangeAspect="1"/>
          </p:cNvPicPr>
          <p:nvPr/>
        </p:nvPicPr>
        <p:blipFill>
          <a:blip r:embed="rId2"/>
          <a:stretch>
            <a:fillRect/>
          </a:stretch>
        </p:blipFill>
        <p:spPr>
          <a:xfrm>
            <a:off x="950976" y="2953512"/>
            <a:ext cx="4953000" cy="2743200"/>
          </a:xfrm>
          <a:prstGeom prst="rect">
            <a:avLst/>
          </a:prstGeom>
        </p:spPr>
      </p:pic>
      <p:sp>
        <p:nvSpPr>
          <p:cNvPr id="6" name="文本框 5"/>
          <p:cNvSpPr txBox="1"/>
          <p:nvPr/>
        </p:nvSpPr>
        <p:spPr>
          <a:xfrm>
            <a:off x="6208776" y="3479953"/>
            <a:ext cx="5138928" cy="1754326"/>
          </a:xfrm>
          <a:prstGeom prst="rect">
            <a:avLst/>
          </a:prstGeom>
          <a:noFill/>
        </p:spPr>
        <p:txBody>
          <a:bodyPr wrap="square" rtlCol="0">
            <a:spAutoFit/>
          </a:bodyPr>
          <a:lstStyle/>
          <a:p>
            <a:r>
              <a:rPr lang="zh-CN" altLang="en-US" dirty="0" smtClean="0"/>
              <a:t>从</a:t>
            </a:r>
            <a:r>
              <a:rPr lang="zh-CN" altLang="en-US" dirty="0"/>
              <a:t>结构上来说，这种头戴式显示器（</a:t>
            </a:r>
            <a:r>
              <a:rPr lang="en-US" altLang="zh-CN" dirty="0"/>
              <a:t>HMD</a:t>
            </a:r>
            <a:r>
              <a:rPr lang="zh-CN" altLang="en-US" dirty="0"/>
              <a:t>）和现在的各种</a:t>
            </a:r>
            <a:r>
              <a:rPr lang="en-US" altLang="zh-CN" dirty="0"/>
              <a:t>AR</a:t>
            </a:r>
            <a:r>
              <a:rPr lang="zh-CN" altLang="en-US" dirty="0"/>
              <a:t>以及</a:t>
            </a:r>
            <a:r>
              <a:rPr lang="en-US" altLang="zh-CN" dirty="0"/>
              <a:t>VR</a:t>
            </a:r>
            <a:r>
              <a:rPr lang="zh-CN" altLang="en-US" dirty="0"/>
              <a:t>产品也是惊人的相似。与现在索尼的增强现实设备</a:t>
            </a:r>
            <a:r>
              <a:rPr lang="en-US" altLang="zh-CN" dirty="0" err="1"/>
              <a:t>Wonderbook</a:t>
            </a:r>
            <a:r>
              <a:rPr lang="zh-CN" altLang="en-US" dirty="0"/>
              <a:t>或者是类似于诺基亚的移动应用</a:t>
            </a:r>
            <a:r>
              <a:rPr lang="en-US" altLang="zh-CN" dirty="0"/>
              <a:t>HERE City Lens</a:t>
            </a:r>
            <a:r>
              <a:rPr lang="zh-CN" altLang="en-US" dirty="0"/>
              <a:t>相比，当时的头戴式显示器除了无法实现的娱乐功能，其技术原理与增强现实没有什么两样。</a:t>
            </a:r>
          </a:p>
        </p:txBody>
      </p:sp>
      <p:pic>
        <p:nvPicPr>
          <p:cNvPr id="9" name="图片 8"/>
          <p:cNvPicPr>
            <a:picLocks noChangeAspect="1"/>
          </p:cNvPicPr>
          <p:nvPr/>
        </p:nvPicPr>
        <p:blipFill rotWithShape="1">
          <a:blip r:embed="rId3"/>
          <a:srcRect l="5733" t="35733" r="72467" b="35600"/>
          <a:stretch/>
        </p:blipFill>
        <p:spPr>
          <a:xfrm>
            <a:off x="4471416" y="4645152"/>
            <a:ext cx="1664208" cy="1641306"/>
          </a:xfrm>
          <a:prstGeom prst="rect">
            <a:avLst/>
          </a:prstGeom>
        </p:spPr>
      </p:pic>
    </p:spTree>
    <p:extLst>
      <p:ext uri="{BB962C8B-B14F-4D97-AF65-F5344CB8AC3E}">
        <p14:creationId xmlns:p14="http://schemas.microsoft.com/office/powerpoint/2010/main" val="144273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76" y="545465"/>
            <a:ext cx="10515600" cy="2243455"/>
          </a:xfrm>
        </p:spPr>
        <p:txBody>
          <a:bodyPr>
            <a:normAutofit lnSpcReduction="10000"/>
          </a:bodyPr>
          <a:lstStyle/>
          <a:p>
            <a:r>
              <a:rPr lang="en-US" altLang="zh-CN" sz="2000" b="1" dirty="0"/>
              <a:t>1992</a:t>
            </a:r>
            <a:r>
              <a:rPr lang="zh-CN" altLang="en-US" sz="2000" b="1" dirty="0"/>
              <a:t>年：</a:t>
            </a:r>
            <a:r>
              <a:rPr lang="en-US" altLang="zh-CN" sz="2000" b="1" dirty="0"/>
              <a:t>AR</a:t>
            </a:r>
            <a:r>
              <a:rPr lang="zh-CN" altLang="en-US" sz="2000" b="1" dirty="0"/>
              <a:t>名称正式</a:t>
            </a:r>
            <a:r>
              <a:rPr lang="zh-CN" altLang="en-US" sz="2000" b="1" dirty="0" smtClean="0"/>
              <a:t>诞生</a:t>
            </a:r>
            <a:endParaRPr lang="en-US" altLang="zh-CN" sz="2000" b="1" dirty="0" smtClean="0"/>
          </a:p>
          <a:p>
            <a:r>
              <a:rPr lang="zh-CN" altLang="en-US" sz="1800" dirty="0" smtClean="0"/>
              <a:t>波音公司</a:t>
            </a:r>
            <a:r>
              <a:rPr lang="zh-CN" altLang="en-US" sz="1800" dirty="0"/>
              <a:t>的研究人员汤姆（</a:t>
            </a:r>
            <a:r>
              <a:rPr lang="en-US" altLang="zh-CN" sz="1800" dirty="0"/>
              <a:t>Tom </a:t>
            </a:r>
            <a:r>
              <a:rPr lang="en-US" altLang="zh-CN" sz="1800" dirty="0" err="1"/>
              <a:t>Caudell</a:t>
            </a:r>
            <a:r>
              <a:rPr lang="zh-CN" altLang="en-US" sz="1800" dirty="0" smtClean="0"/>
              <a:t>）在论文中</a:t>
            </a:r>
            <a:r>
              <a:rPr lang="zh-CN" altLang="en-US" sz="1800" dirty="0"/>
              <a:t>首次使用了增强现实（</a:t>
            </a:r>
            <a:r>
              <a:rPr lang="en-US" altLang="zh-CN" sz="1800" dirty="0"/>
              <a:t>Augmented Reality </a:t>
            </a:r>
            <a:r>
              <a:rPr lang="zh-CN" altLang="en-US" sz="1800" dirty="0"/>
              <a:t>）这个词，用来描述将计算机呈现的元素覆盖在真实世界上这一技术。</a:t>
            </a:r>
            <a:r>
              <a:rPr lang="en-US" altLang="zh-CN" sz="1800" dirty="0" err="1"/>
              <a:t>Caudell</a:t>
            </a:r>
            <a:r>
              <a:rPr lang="en-US" altLang="zh-CN" sz="1800" dirty="0"/>
              <a:t> </a:t>
            </a:r>
            <a:r>
              <a:rPr lang="zh-CN" altLang="en-US" sz="1800" dirty="0"/>
              <a:t>和 </a:t>
            </a:r>
            <a:r>
              <a:rPr lang="en-US" altLang="zh-CN" sz="1800" dirty="0" err="1"/>
              <a:t>Mizell</a:t>
            </a:r>
            <a:r>
              <a:rPr lang="en-US" altLang="zh-CN" sz="1800" dirty="0"/>
              <a:t> </a:t>
            </a:r>
            <a:r>
              <a:rPr lang="zh-CN" altLang="en-US" sz="1800" dirty="0"/>
              <a:t>讨论了增强现实相对于虚拟现实（</a:t>
            </a:r>
            <a:r>
              <a:rPr lang="en-US" altLang="zh-CN" sz="1800" dirty="0"/>
              <a:t>VR</a:t>
            </a:r>
            <a:r>
              <a:rPr lang="zh-CN" altLang="en-US" sz="1800" dirty="0"/>
              <a:t>）的优点，例如因为需要计算机呈现的元素相对较少，因此对处理能力的要求也较低。同时他们也知道为了使得虚拟世界和真实世界更好地结合，对于增强现实的定位（</a:t>
            </a:r>
            <a:r>
              <a:rPr lang="en-US" altLang="zh-CN" sz="1800" dirty="0"/>
              <a:t>registration</a:t>
            </a:r>
            <a:r>
              <a:rPr lang="zh-CN" altLang="en-US" sz="1800" dirty="0"/>
              <a:t>）技术的要求在不断增强</a:t>
            </a:r>
            <a:r>
              <a:rPr lang="zh-CN" altLang="en-US" sz="1800" dirty="0" smtClean="0"/>
              <a:t>。</a:t>
            </a:r>
            <a:endParaRPr lang="en-US" altLang="zh-CN" sz="1800" dirty="0" smtClean="0"/>
          </a:p>
          <a:p>
            <a:r>
              <a:rPr lang="zh-CN" altLang="en-US" sz="1800" dirty="0"/>
              <a:t>随后的几年，</a:t>
            </a:r>
            <a:r>
              <a:rPr lang="en-US" altLang="zh-CN" sz="1800" dirty="0"/>
              <a:t>AR </a:t>
            </a:r>
            <a:r>
              <a:rPr lang="zh-CN" altLang="en-US" sz="1800" dirty="0"/>
              <a:t>才慢慢开始在专业领域内开始展露头脚。比如</a:t>
            </a:r>
            <a:r>
              <a:rPr lang="en-US" altLang="zh-CN" sz="1800" dirty="0"/>
              <a:t>1992</a:t>
            </a:r>
            <a:r>
              <a:rPr lang="zh-CN" altLang="en-US" sz="1800" dirty="0"/>
              <a:t>年，美国空军研发的虚拟帮助系统以及哥伦比亚大学的 </a:t>
            </a:r>
            <a:r>
              <a:rPr lang="en-US" altLang="zh-CN" sz="1800" dirty="0"/>
              <a:t>KARMA </a:t>
            </a:r>
            <a:r>
              <a:rPr lang="zh-CN" altLang="en-US" sz="1800" dirty="0"/>
              <a:t>修理帮助系统。</a:t>
            </a:r>
          </a:p>
        </p:txBody>
      </p:sp>
      <p:pic>
        <p:nvPicPr>
          <p:cNvPr id="2" name="图片 1"/>
          <p:cNvPicPr>
            <a:picLocks noChangeAspect="1"/>
          </p:cNvPicPr>
          <p:nvPr/>
        </p:nvPicPr>
        <p:blipFill rotWithShape="1">
          <a:blip r:embed="rId2"/>
          <a:srcRect t="51955" b="6444"/>
          <a:stretch/>
        </p:blipFill>
        <p:spPr>
          <a:xfrm>
            <a:off x="824484" y="2971800"/>
            <a:ext cx="10158984" cy="3169603"/>
          </a:xfrm>
          <a:prstGeom prst="rect">
            <a:avLst/>
          </a:prstGeom>
        </p:spPr>
      </p:pic>
    </p:spTree>
    <p:extLst>
      <p:ext uri="{BB962C8B-B14F-4D97-AF65-F5344CB8AC3E}">
        <p14:creationId xmlns:p14="http://schemas.microsoft.com/office/powerpoint/2010/main" val="420657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76" y="545465"/>
            <a:ext cx="10515600" cy="2243455"/>
          </a:xfrm>
        </p:spPr>
        <p:txBody>
          <a:bodyPr>
            <a:normAutofit fontScale="92500" lnSpcReduction="10000"/>
          </a:bodyPr>
          <a:lstStyle/>
          <a:p>
            <a:r>
              <a:rPr lang="en-US" altLang="zh-CN" sz="2000" b="1" dirty="0" smtClean="0"/>
              <a:t>2000</a:t>
            </a:r>
            <a:r>
              <a:rPr lang="zh-CN" altLang="en-US" sz="2000" b="1" dirty="0" smtClean="0"/>
              <a:t>年：</a:t>
            </a:r>
            <a:r>
              <a:rPr lang="zh-CN" altLang="en-US" sz="2000" b="1"/>
              <a:t>移动</a:t>
            </a:r>
            <a:r>
              <a:rPr lang="zh-CN" altLang="en-US" sz="2000" b="1" smtClean="0"/>
              <a:t>增强现实</a:t>
            </a:r>
            <a:r>
              <a:rPr lang="en-US" altLang="zh-CN" sz="2000" b="1" smtClean="0"/>
              <a:t>——</a:t>
            </a:r>
            <a:r>
              <a:rPr lang="zh-CN" altLang="en-US" sz="2000" b="1" dirty="0" smtClean="0"/>
              <a:t>第一款</a:t>
            </a:r>
            <a:r>
              <a:rPr lang="en-US" altLang="zh-CN" sz="2000" b="1" dirty="0" smtClean="0"/>
              <a:t>AR</a:t>
            </a:r>
            <a:r>
              <a:rPr lang="zh-CN" altLang="en-US" sz="2000" b="1" dirty="0" smtClean="0"/>
              <a:t>游戏</a:t>
            </a:r>
            <a:endParaRPr lang="en-US" altLang="zh-CN" sz="2000" b="1" dirty="0" smtClean="0"/>
          </a:p>
          <a:p>
            <a:r>
              <a:rPr lang="zh-CN" altLang="en-US" sz="1800" dirty="0"/>
              <a:t>在</a:t>
            </a:r>
            <a:r>
              <a:rPr lang="en-US" altLang="zh-CN" sz="1800" dirty="0"/>
              <a:t>2000</a:t>
            </a:r>
            <a:r>
              <a:rPr lang="zh-CN" altLang="en-US" sz="1800" dirty="0"/>
              <a:t>年，来自 </a:t>
            </a:r>
            <a:r>
              <a:rPr lang="en-US" altLang="zh-CN" sz="1800" dirty="0"/>
              <a:t>University of South Australia </a:t>
            </a:r>
            <a:r>
              <a:rPr lang="zh-CN" altLang="en-US" sz="1800" dirty="0"/>
              <a:t>的 </a:t>
            </a:r>
            <a:r>
              <a:rPr lang="en-US" altLang="zh-CN" sz="1800" dirty="0"/>
              <a:t>Bruce Thomas, </a:t>
            </a:r>
            <a:r>
              <a:rPr lang="zh-CN" altLang="en-US" sz="1800" dirty="0"/>
              <a:t>开发了一个 </a:t>
            </a:r>
            <a:r>
              <a:rPr lang="en-US" altLang="zh-CN" sz="1800" dirty="0" err="1"/>
              <a:t>ARQuake</a:t>
            </a:r>
            <a:r>
              <a:rPr lang="en-US" altLang="zh-CN" sz="1800" dirty="0"/>
              <a:t> </a:t>
            </a:r>
            <a:r>
              <a:rPr lang="zh-CN" altLang="en-US" sz="1800" dirty="0"/>
              <a:t>的项目，将</a:t>
            </a:r>
            <a:r>
              <a:rPr lang="en-US" altLang="zh-CN" sz="1800" dirty="0"/>
              <a:t>AR</a:t>
            </a:r>
            <a:r>
              <a:rPr lang="zh-CN" altLang="en-US" sz="1800" dirty="0"/>
              <a:t>带到了室外的真实场景。左侧的图中可以看到，在真实的环境中，会跑出一些小怪，然后玩家来攻击</a:t>
            </a:r>
            <a:r>
              <a:rPr lang="zh-CN" altLang="en-US" sz="1800" dirty="0" smtClean="0"/>
              <a:t>。</a:t>
            </a:r>
            <a:endParaRPr lang="en-US" altLang="zh-CN" sz="1800" dirty="0" smtClean="0"/>
          </a:p>
          <a:p>
            <a:r>
              <a:rPr lang="en-US" altLang="zh-CN" sz="1800" dirty="0" smtClean="0"/>
              <a:t>Quake </a:t>
            </a:r>
            <a:r>
              <a:rPr lang="zh-CN" altLang="en-US" sz="1800" dirty="0"/>
              <a:t>是一款化石级别 </a:t>
            </a:r>
            <a:r>
              <a:rPr lang="en-US" altLang="zh-CN" sz="1800" dirty="0"/>
              <a:t>FPS </a:t>
            </a:r>
            <a:r>
              <a:rPr lang="zh-CN" altLang="en-US" sz="1800" dirty="0"/>
              <a:t>第一人称射击游戏，最早发布于</a:t>
            </a:r>
            <a:r>
              <a:rPr lang="en-US" altLang="zh-CN" sz="1800" dirty="0"/>
              <a:t>1996</a:t>
            </a:r>
            <a:r>
              <a:rPr lang="zh-CN" altLang="en-US" sz="1800" dirty="0"/>
              <a:t>年，拥有大量的爱好者。其实作为一个玩家来说，时常也想，是不是在现实世界中玩一把会更刺激</a:t>
            </a:r>
            <a:r>
              <a:rPr lang="zh-CN" altLang="en-US" sz="1800" dirty="0" smtClean="0"/>
              <a:t>。</a:t>
            </a:r>
            <a:endParaRPr lang="en-US" altLang="zh-CN" sz="1800" dirty="0" smtClean="0"/>
          </a:p>
          <a:p>
            <a:r>
              <a:rPr lang="zh-CN" altLang="en-US" sz="1800" dirty="0" smtClean="0"/>
              <a:t>最早 </a:t>
            </a:r>
            <a:r>
              <a:rPr lang="en-US" altLang="zh-CN" sz="1800" dirty="0"/>
              <a:t>Magic Leap </a:t>
            </a:r>
            <a:r>
              <a:rPr lang="zh-CN" altLang="en-US" sz="1800" dirty="0"/>
              <a:t>出的一个视频，其实也是在现实场景中进行一场战斗，包括 </a:t>
            </a:r>
            <a:r>
              <a:rPr lang="en-US" altLang="zh-CN" sz="1800" dirty="0" err="1"/>
              <a:t>Hololens</a:t>
            </a:r>
            <a:r>
              <a:rPr lang="en-US" altLang="zh-CN" sz="1800" dirty="0"/>
              <a:t> </a:t>
            </a:r>
            <a:r>
              <a:rPr lang="zh-CN" altLang="en-US" sz="1800" dirty="0"/>
              <a:t>的 </a:t>
            </a:r>
            <a:r>
              <a:rPr lang="en-US" altLang="zh-CN" sz="1800" dirty="0"/>
              <a:t>demo </a:t>
            </a:r>
            <a:r>
              <a:rPr lang="zh-CN" altLang="en-US" sz="1800" dirty="0"/>
              <a:t>中也出现类似的游戏场景</a:t>
            </a:r>
            <a:r>
              <a:rPr lang="zh-CN" altLang="en-US" sz="1800" dirty="0" smtClean="0"/>
              <a:t>。不过</a:t>
            </a:r>
            <a:r>
              <a:rPr lang="zh-CN" altLang="en-US" sz="1800" dirty="0"/>
              <a:t>要想玩这个游戏，还是真不是一件容易的事情。需要背上一台电脑，然后还有一大堆的辅助设备，着实费劲。</a:t>
            </a:r>
          </a:p>
          <a:p>
            <a:endParaRPr lang="zh-CN" altLang="en-US" sz="1800" dirty="0"/>
          </a:p>
        </p:txBody>
      </p:sp>
      <p:pic>
        <p:nvPicPr>
          <p:cNvPr id="2" name="图片 1"/>
          <p:cNvPicPr>
            <a:picLocks noChangeAspect="1"/>
          </p:cNvPicPr>
          <p:nvPr/>
        </p:nvPicPr>
        <p:blipFill rotWithShape="1">
          <a:blip r:embed="rId2"/>
          <a:srcRect t="46801" b="7759"/>
          <a:stretch/>
        </p:blipFill>
        <p:spPr>
          <a:xfrm>
            <a:off x="943356" y="2788920"/>
            <a:ext cx="10115276" cy="3447288"/>
          </a:xfrm>
          <a:prstGeom prst="rect">
            <a:avLst/>
          </a:prstGeom>
        </p:spPr>
      </p:pic>
    </p:spTree>
    <p:extLst>
      <p:ext uri="{BB962C8B-B14F-4D97-AF65-F5344CB8AC3E}">
        <p14:creationId xmlns:p14="http://schemas.microsoft.com/office/powerpoint/2010/main" val="229744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r>
              <a:rPr lang="zh-CN" altLang="en-US" sz="2000" dirty="0" smtClean="0"/>
              <a:t>如何衡量</a:t>
            </a:r>
            <a:r>
              <a:rPr lang="en-US" altLang="zh-CN" sz="2000" dirty="0" smtClean="0"/>
              <a:t>AR</a:t>
            </a:r>
            <a:r>
              <a:rPr lang="zh-CN" altLang="en-US" sz="2000" dirty="0" smtClean="0"/>
              <a:t>设备</a:t>
            </a:r>
            <a:endParaRPr lang="en-US" altLang="zh-CN" sz="2000" dirty="0" smtClean="0"/>
          </a:p>
          <a:p>
            <a:r>
              <a:rPr lang="en-US" altLang="zh-CN" sz="2000" dirty="0" smtClean="0"/>
              <a:t>Time</a:t>
            </a:r>
            <a:r>
              <a:rPr lang="zh-CN" altLang="en-US" sz="2000" dirty="0" smtClean="0"/>
              <a:t>：处理时间，识别时间</a:t>
            </a:r>
            <a:endParaRPr lang="en-US" altLang="zh-CN" sz="2000" dirty="0" smtClean="0"/>
          </a:p>
          <a:p>
            <a:r>
              <a:rPr lang="en-US" altLang="zh-CN" sz="2000" dirty="0" smtClean="0"/>
              <a:t>Trust </a:t>
            </a:r>
            <a:r>
              <a:rPr lang="en-US" altLang="zh-CN" sz="2000" dirty="0" err="1" smtClean="0"/>
              <a:t>worthyness</a:t>
            </a:r>
            <a:r>
              <a:rPr lang="zh-CN" altLang="en-US" sz="2000" dirty="0" smtClean="0"/>
              <a:t>：投影光点密度，交互体验</a:t>
            </a:r>
            <a:endParaRPr lang="en-US" altLang="zh-CN" sz="2000" dirty="0" smtClean="0"/>
          </a:p>
          <a:p>
            <a:r>
              <a:rPr lang="en-US" altLang="zh-CN" sz="2000" dirty="0" smtClean="0"/>
              <a:t>Space</a:t>
            </a:r>
            <a:r>
              <a:rPr lang="zh-CN" altLang="en-US" sz="2000" dirty="0" smtClean="0"/>
              <a:t>：设备大小、重量等</a:t>
            </a:r>
            <a:endParaRPr lang="zh-CN" altLang="en-US" sz="2000" dirty="0"/>
          </a:p>
        </p:txBody>
      </p:sp>
    </p:spTree>
    <p:extLst>
      <p:ext uri="{BB962C8B-B14F-4D97-AF65-F5344CB8AC3E}">
        <p14:creationId xmlns:p14="http://schemas.microsoft.com/office/powerpoint/2010/main" val="1234708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168" y="472313"/>
            <a:ext cx="10515600" cy="4502023"/>
          </a:xfrm>
        </p:spPr>
        <p:txBody>
          <a:bodyPr>
            <a:normAutofit fontScale="92500" lnSpcReduction="10000"/>
          </a:bodyPr>
          <a:lstStyle/>
          <a:p>
            <a:r>
              <a:rPr lang="en-US" altLang="zh-CN" sz="1800" dirty="0"/>
              <a:t>2001</a:t>
            </a:r>
            <a:r>
              <a:rPr lang="zh-CN" altLang="en-US" sz="1800" dirty="0"/>
              <a:t>年：可扫万物的</a:t>
            </a:r>
            <a:r>
              <a:rPr lang="en-US" altLang="zh-CN" sz="1800" dirty="0"/>
              <a:t>AR</a:t>
            </a:r>
            <a:r>
              <a:rPr lang="zh-CN" altLang="en-US" sz="1800" dirty="0" smtClean="0"/>
              <a:t>浏览器</a:t>
            </a:r>
            <a:endParaRPr lang="en-US" altLang="zh-CN" sz="1800" dirty="0" smtClean="0"/>
          </a:p>
          <a:p>
            <a:r>
              <a:rPr lang="en-US" altLang="zh-CN" sz="1800" dirty="0"/>
              <a:t>2009</a:t>
            </a:r>
            <a:r>
              <a:rPr lang="zh-CN" altLang="en-US" sz="1800" dirty="0"/>
              <a:t>年：平面媒体杂志首次应用 </a:t>
            </a:r>
            <a:r>
              <a:rPr lang="en-US" altLang="zh-CN" sz="1800" dirty="0"/>
              <a:t>AR </a:t>
            </a:r>
            <a:r>
              <a:rPr lang="zh-CN" altLang="en-US" sz="1800" dirty="0" smtClean="0"/>
              <a:t>技术</a:t>
            </a:r>
            <a:endParaRPr lang="en-US" altLang="zh-CN" sz="1800" dirty="0" smtClean="0"/>
          </a:p>
          <a:p>
            <a:endParaRPr lang="en-US" altLang="zh-CN" sz="1800" dirty="0" smtClean="0"/>
          </a:p>
          <a:p>
            <a:r>
              <a:rPr lang="en-US" altLang="zh-CN" sz="1800" dirty="0"/>
              <a:t>2012</a:t>
            </a:r>
            <a:r>
              <a:rPr lang="zh-CN" altLang="en-US" sz="1800" dirty="0"/>
              <a:t>年：谷歌</a:t>
            </a:r>
            <a:r>
              <a:rPr lang="en-US" altLang="zh-CN" sz="1800" dirty="0"/>
              <a:t>AR</a:t>
            </a:r>
            <a:r>
              <a:rPr lang="zh-CN" altLang="en-US" sz="1800" dirty="0" smtClean="0"/>
              <a:t>眼镜</a:t>
            </a:r>
            <a:endParaRPr lang="en-US" altLang="zh-CN" sz="1800" dirty="0"/>
          </a:p>
          <a:p>
            <a:pPr marL="0" indent="0">
              <a:buNone/>
            </a:pPr>
            <a:r>
              <a:rPr lang="zh-CN" altLang="en-US" sz="1800" dirty="0"/>
              <a:t>这种增强现实的头戴式现实设备将智能手机的信息投射到用户眼前，通过该设备也可直接进行通信。当然，谷歌眼镜远没有成为增强现实技术的变革，但其重燃了公众对增强现实的兴趣</a:t>
            </a:r>
            <a:r>
              <a:rPr lang="zh-CN" altLang="en-US" sz="1800" dirty="0" smtClean="0"/>
              <a:t>。</a:t>
            </a:r>
            <a:endParaRPr lang="en-US" altLang="zh-CN" sz="1800" dirty="0" smtClean="0"/>
          </a:p>
          <a:p>
            <a:endParaRPr lang="en-US" altLang="zh-CN" sz="1800" dirty="0" smtClean="0"/>
          </a:p>
          <a:p>
            <a:r>
              <a:rPr lang="en-US" altLang="zh-CN" sz="1800" dirty="0"/>
              <a:t>2015</a:t>
            </a:r>
            <a:r>
              <a:rPr lang="zh-CN" altLang="en-US" sz="1800" dirty="0"/>
              <a:t>年：现象级 </a:t>
            </a:r>
            <a:r>
              <a:rPr lang="en-US" altLang="zh-CN" sz="1800" dirty="0"/>
              <a:t>AR </a:t>
            </a:r>
            <a:r>
              <a:rPr lang="zh-CN" altLang="en-US" sz="1800" dirty="0"/>
              <a:t>手游</a:t>
            </a:r>
            <a:r>
              <a:rPr lang="en-US" altLang="zh-CN" sz="1800" dirty="0"/>
              <a:t>《Pokémon GO</a:t>
            </a:r>
            <a:r>
              <a:rPr lang="en-US" altLang="zh-CN" sz="1800" dirty="0" smtClean="0"/>
              <a:t>》</a:t>
            </a:r>
          </a:p>
          <a:p>
            <a:pPr marL="0" indent="0">
              <a:buNone/>
            </a:pPr>
            <a:r>
              <a:rPr lang="zh-CN" altLang="en-US" sz="1800" dirty="0" smtClean="0"/>
              <a:t>市场</a:t>
            </a:r>
            <a:r>
              <a:rPr lang="zh-CN" altLang="en-US" sz="1800" dirty="0"/>
              <a:t>研究公司 </a:t>
            </a:r>
            <a:r>
              <a:rPr lang="en-US" altLang="zh-CN" sz="1800" dirty="0"/>
              <a:t>App Annie </a:t>
            </a:r>
            <a:r>
              <a:rPr lang="zh-CN" altLang="en-US" sz="1800" dirty="0"/>
              <a:t>发布的数据显示，增强现实游戏</a:t>
            </a:r>
            <a:r>
              <a:rPr lang="en-US" altLang="zh-CN" sz="1800" dirty="0"/>
              <a:t>《Pokémon GO》</a:t>
            </a:r>
            <a:r>
              <a:rPr lang="zh-CN" altLang="en-US" sz="1800" dirty="0"/>
              <a:t>只用了</a:t>
            </a:r>
            <a:r>
              <a:rPr lang="en-US" altLang="zh-CN" sz="1800" dirty="0"/>
              <a:t>63</a:t>
            </a:r>
            <a:r>
              <a:rPr lang="zh-CN" altLang="en-US" sz="1800" dirty="0"/>
              <a:t>天，通过 </a:t>
            </a:r>
            <a:r>
              <a:rPr lang="en-US" altLang="zh-CN" sz="1800" dirty="0"/>
              <a:t>iOS </a:t>
            </a:r>
            <a:r>
              <a:rPr lang="zh-CN" altLang="en-US" sz="1800" dirty="0"/>
              <a:t>和 </a:t>
            </a:r>
            <a:r>
              <a:rPr lang="en-US" altLang="zh-CN" sz="1800" dirty="0"/>
              <a:t>Google Play </a:t>
            </a:r>
            <a:r>
              <a:rPr lang="zh-CN" altLang="en-US" sz="1800" dirty="0"/>
              <a:t>应用商店在全球就赚了</a:t>
            </a:r>
            <a:r>
              <a:rPr lang="en-US" altLang="zh-CN" sz="1800" dirty="0"/>
              <a:t>5</a:t>
            </a:r>
            <a:r>
              <a:rPr lang="zh-CN" altLang="en-US" sz="1800" dirty="0"/>
              <a:t>亿美元，成为史上赚钱速度最快的手游。</a:t>
            </a:r>
            <a:r>
              <a:rPr lang="en-US" altLang="zh-CN" sz="1800" dirty="0"/>
              <a:t>《Pokémon GO》</a:t>
            </a:r>
            <a:r>
              <a:rPr lang="zh-CN" altLang="en-US" sz="1800" dirty="0"/>
              <a:t>日前也在苹果发布会上宣布，</a:t>
            </a:r>
            <a:r>
              <a:rPr lang="en-US" altLang="zh-CN" sz="1800" dirty="0"/>
              <a:t>《Pokémon GO》</a:t>
            </a:r>
            <a:r>
              <a:rPr lang="zh-CN" altLang="en-US" sz="1800" dirty="0"/>
              <a:t>下载量已超过</a:t>
            </a:r>
            <a:r>
              <a:rPr lang="en-US" altLang="zh-CN" sz="1800" dirty="0"/>
              <a:t>5</a:t>
            </a:r>
            <a:r>
              <a:rPr lang="zh-CN" altLang="en-US" sz="1800" dirty="0"/>
              <a:t>亿次，手环 </a:t>
            </a:r>
            <a:r>
              <a:rPr lang="en-US" altLang="zh-CN" sz="1800" dirty="0"/>
              <a:t>Pokémon Go Plus </a:t>
            </a:r>
            <a:r>
              <a:rPr lang="zh-CN" altLang="en-US" sz="1800" dirty="0"/>
              <a:t>也将推出，届时用户不需掏出手机就能捕捉精灵</a:t>
            </a:r>
            <a:r>
              <a:rPr lang="zh-CN" altLang="en-US" sz="1800" dirty="0" smtClean="0"/>
              <a:t>。</a:t>
            </a:r>
            <a:endParaRPr lang="en-US" altLang="zh-CN" sz="1800" dirty="0" smtClean="0"/>
          </a:p>
          <a:p>
            <a:pPr marL="0" indent="0">
              <a:buNone/>
            </a:pPr>
            <a:endParaRPr lang="en-US" altLang="zh-CN" sz="1800" dirty="0"/>
          </a:p>
          <a:p>
            <a:pPr marL="0" indent="0">
              <a:buNone/>
            </a:pPr>
            <a:r>
              <a:rPr lang="zh-CN" altLang="en-US" sz="1800" dirty="0" smtClean="0"/>
              <a:t>同年（</a:t>
            </a:r>
            <a:r>
              <a:rPr lang="en-US" altLang="zh-CN" sz="1800" dirty="0" smtClean="0"/>
              <a:t>2015</a:t>
            </a:r>
            <a:r>
              <a:rPr lang="zh-CN" altLang="en-US" sz="1800" dirty="0" smtClean="0"/>
              <a:t>），微软发布</a:t>
            </a:r>
            <a:r>
              <a:rPr lang="zh-CN" altLang="en-US" sz="1800" dirty="0"/>
              <a:t>了 </a:t>
            </a:r>
            <a:r>
              <a:rPr lang="en-US" altLang="zh-CN" sz="1800" dirty="0"/>
              <a:t>AR </a:t>
            </a:r>
            <a:r>
              <a:rPr lang="zh-CN" altLang="en-US" sz="1800" dirty="0"/>
              <a:t>头戴显示器 </a:t>
            </a:r>
            <a:r>
              <a:rPr lang="en-US" altLang="zh-CN" sz="1800" dirty="0" err="1"/>
              <a:t>Hololens</a:t>
            </a:r>
            <a:r>
              <a:rPr lang="zh-CN" altLang="en-US" sz="1800" dirty="0"/>
              <a:t>，被誉为目前已发布的体验最好的 </a:t>
            </a:r>
            <a:r>
              <a:rPr lang="en-US" altLang="zh-CN" sz="1800" dirty="0"/>
              <a:t>AR </a:t>
            </a:r>
            <a:r>
              <a:rPr lang="zh-CN" altLang="en-US" sz="1800" dirty="0"/>
              <a:t>设备</a:t>
            </a:r>
            <a:r>
              <a:rPr lang="zh-CN" altLang="en-US" sz="1800" dirty="0" smtClean="0"/>
              <a:t>。</a:t>
            </a:r>
            <a:endParaRPr lang="en-US" altLang="zh-CN" sz="1800" dirty="0" smtClean="0"/>
          </a:p>
          <a:p>
            <a:pPr marL="0" indent="0">
              <a:buNone/>
            </a:pPr>
            <a:r>
              <a:rPr lang="zh-CN" altLang="en-US" sz="1800" dirty="0"/>
              <a:t>它</a:t>
            </a:r>
            <a:r>
              <a:rPr lang="zh-CN" altLang="en-US" sz="1800" dirty="0" smtClean="0"/>
              <a:t>不仅仅是</a:t>
            </a:r>
            <a:r>
              <a:rPr lang="zh-CN" altLang="en-US" sz="1800" dirty="0"/>
              <a:t>在现实世界铺陈数据，同样也在实时扫描现实世界。</a:t>
            </a:r>
            <a:endParaRPr lang="en-US" altLang="zh-CN" sz="1800" dirty="0" smtClean="0"/>
          </a:p>
          <a:p>
            <a:endParaRPr lang="en-US" altLang="zh-CN" sz="1800" dirty="0" smtClean="0"/>
          </a:p>
          <a:p>
            <a:endParaRPr lang="zh-CN" altLang="en-US" sz="1800" dirty="0"/>
          </a:p>
        </p:txBody>
      </p:sp>
      <p:pic>
        <p:nvPicPr>
          <p:cNvPr id="4" name="图片 3"/>
          <p:cNvPicPr>
            <a:picLocks noChangeAspect="1"/>
          </p:cNvPicPr>
          <p:nvPr/>
        </p:nvPicPr>
        <p:blipFill>
          <a:blip r:embed="rId2"/>
          <a:stretch>
            <a:fillRect/>
          </a:stretch>
        </p:blipFill>
        <p:spPr>
          <a:xfrm>
            <a:off x="7971091" y="4800599"/>
            <a:ext cx="3451289" cy="1848231"/>
          </a:xfrm>
          <a:prstGeom prst="rect">
            <a:avLst/>
          </a:prstGeom>
        </p:spPr>
      </p:pic>
    </p:spTree>
    <p:extLst>
      <p:ext uri="{BB962C8B-B14F-4D97-AF65-F5344CB8AC3E}">
        <p14:creationId xmlns:p14="http://schemas.microsoft.com/office/powerpoint/2010/main" val="73665120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3188</TotalTime>
  <Words>1386</Words>
  <Application>Microsoft Office PowerPoint</Application>
  <PresentationFormat>宽屏</PresentationFormat>
  <Paragraphs>66</Paragraphs>
  <Slides>17</Slides>
  <Notes>0</Notes>
  <HiddenSlides>0</HiddenSlides>
  <MMClips>1</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17</vt:i4>
      </vt:variant>
    </vt:vector>
  </HeadingPairs>
  <TitlesOfParts>
    <vt:vector size="28" baseType="lpstr">
      <vt:lpstr>Adobe 黑体 Std R</vt:lpstr>
      <vt:lpstr>맑은 고딕</vt:lpstr>
      <vt:lpstr>等线</vt:lpstr>
      <vt:lpstr>等线 Light</vt:lpstr>
      <vt:lpstr>宋体</vt:lpstr>
      <vt:lpstr>Arial</vt:lpstr>
      <vt:lpstr>Baskerville Old Face</vt:lpstr>
      <vt:lpstr>Calibri</vt:lpstr>
      <vt:lpstr>Office 테마</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Microsoft HoloLens 是微软首个不受线缆限制的全息计算机设备，能让用户与数字内容交互，并与周围真实环境中的全息影像互动。 </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dongjin seo</dc:creator>
  <cp:lastModifiedBy>Year</cp:lastModifiedBy>
  <cp:revision>76</cp:revision>
  <dcterms:created xsi:type="dcterms:W3CDTF">2017-07-04T00:54:33Z</dcterms:created>
  <dcterms:modified xsi:type="dcterms:W3CDTF">2017-09-30T12:16:14Z</dcterms:modified>
</cp:coreProperties>
</file>